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3"/>
    <p:sldMasterId id="2147484500" r:id="rId4"/>
  </p:sldMasterIdLst>
  <p:notesMasterIdLst>
    <p:notesMasterId r:id="rId116"/>
  </p:notesMasterIdLst>
  <p:sldIdLst>
    <p:sldId id="663" r:id="rId5"/>
    <p:sldId id="504" r:id="rId6"/>
    <p:sldId id="679" r:id="rId7"/>
    <p:sldId id="680" r:id="rId8"/>
    <p:sldId id="683" r:id="rId9"/>
    <p:sldId id="682" r:id="rId10"/>
    <p:sldId id="681" r:id="rId11"/>
    <p:sldId id="521" r:id="rId12"/>
    <p:sldId id="524" r:id="rId13"/>
    <p:sldId id="520" r:id="rId14"/>
    <p:sldId id="518" r:id="rId15"/>
    <p:sldId id="567" r:id="rId16"/>
    <p:sldId id="381" r:id="rId17"/>
    <p:sldId id="514" r:id="rId18"/>
    <p:sldId id="576" r:id="rId19"/>
    <p:sldId id="575" r:id="rId20"/>
    <p:sldId id="519" r:id="rId21"/>
    <p:sldId id="577" r:id="rId22"/>
    <p:sldId id="586" r:id="rId23"/>
    <p:sldId id="585" r:id="rId24"/>
    <p:sldId id="466" r:id="rId25"/>
    <p:sldId id="568" r:id="rId26"/>
    <p:sldId id="571" r:id="rId27"/>
    <p:sldId id="686" r:id="rId28"/>
    <p:sldId id="687" r:id="rId29"/>
    <p:sldId id="688" r:id="rId30"/>
    <p:sldId id="689" r:id="rId31"/>
    <p:sldId id="690" r:id="rId32"/>
    <p:sldId id="691" r:id="rId33"/>
    <p:sldId id="692" r:id="rId34"/>
    <p:sldId id="693" r:id="rId35"/>
    <p:sldId id="694" r:id="rId36"/>
    <p:sldId id="570" r:id="rId37"/>
    <p:sldId id="526" r:id="rId38"/>
    <p:sldId id="480" r:id="rId39"/>
    <p:sldId id="479" r:id="rId40"/>
    <p:sldId id="424" r:id="rId41"/>
    <p:sldId id="569" r:id="rId42"/>
    <p:sldId id="537" r:id="rId43"/>
    <p:sldId id="664" r:id="rId44"/>
    <p:sldId id="258" r:id="rId45"/>
    <p:sldId id="277" r:id="rId46"/>
    <p:sldId id="665" r:id="rId47"/>
    <p:sldId id="276" r:id="rId48"/>
    <p:sldId id="259" r:id="rId49"/>
    <p:sldId id="260" r:id="rId50"/>
    <p:sldId id="261" r:id="rId51"/>
    <p:sldId id="262" r:id="rId52"/>
    <p:sldId id="264" r:id="rId53"/>
    <p:sldId id="263" r:id="rId54"/>
    <p:sldId id="266" r:id="rId55"/>
    <p:sldId id="666" r:id="rId56"/>
    <p:sldId id="265" r:id="rId57"/>
    <p:sldId id="267" r:id="rId58"/>
    <p:sldId id="268" r:id="rId59"/>
    <p:sldId id="269" r:id="rId60"/>
    <p:sldId id="270" r:id="rId61"/>
    <p:sldId id="271" r:id="rId62"/>
    <p:sldId id="272" r:id="rId63"/>
    <p:sldId id="273" r:id="rId64"/>
    <p:sldId id="274" r:id="rId65"/>
    <p:sldId id="557" r:id="rId66"/>
    <p:sldId id="560" r:id="rId67"/>
    <p:sldId id="275" r:id="rId68"/>
    <p:sldId id="541" r:id="rId69"/>
    <p:sldId id="671" r:id="rId70"/>
    <p:sldId id="672" r:id="rId71"/>
    <p:sldId id="667" r:id="rId72"/>
    <p:sldId id="580" r:id="rId73"/>
    <p:sldId id="670" r:id="rId74"/>
    <p:sldId id="669" r:id="rId75"/>
    <p:sldId id="673" r:id="rId76"/>
    <p:sldId id="668" r:id="rId77"/>
    <p:sldId id="579" r:id="rId78"/>
    <p:sldId id="587" r:id="rId79"/>
    <p:sldId id="676" r:id="rId80"/>
    <p:sldId id="677" r:id="rId81"/>
    <p:sldId id="675" r:id="rId82"/>
    <p:sldId id="662" r:id="rId83"/>
    <p:sldId id="588" r:id="rId84"/>
    <p:sldId id="578" r:id="rId85"/>
    <p:sldId id="543" r:id="rId86"/>
    <p:sldId id="584" r:id="rId87"/>
    <p:sldId id="621" r:id="rId88"/>
    <p:sldId id="636" r:id="rId89"/>
    <p:sldId id="628" r:id="rId90"/>
    <p:sldId id="629" r:id="rId91"/>
    <p:sldId id="643" r:id="rId92"/>
    <p:sldId id="684" r:id="rId93"/>
    <p:sldId id="633" r:id="rId94"/>
    <p:sldId id="642" r:id="rId95"/>
    <p:sldId id="638" r:id="rId96"/>
    <p:sldId id="607" r:id="rId97"/>
    <p:sldId id="608" r:id="rId98"/>
    <p:sldId id="609" r:id="rId99"/>
    <p:sldId id="610" r:id="rId100"/>
    <p:sldId id="611" r:id="rId101"/>
    <p:sldId id="612" r:id="rId102"/>
    <p:sldId id="625" r:id="rId103"/>
    <p:sldId id="627" r:id="rId104"/>
    <p:sldId id="641" r:id="rId105"/>
    <p:sldId id="630" r:id="rId106"/>
    <p:sldId id="613" r:id="rId107"/>
    <p:sldId id="631" r:id="rId108"/>
    <p:sldId id="640" r:id="rId109"/>
    <p:sldId id="637" r:id="rId110"/>
    <p:sldId id="601" r:id="rId111"/>
    <p:sldId id="602" r:id="rId112"/>
    <p:sldId id="603" r:id="rId113"/>
    <p:sldId id="604" r:id="rId114"/>
    <p:sldId id="685" r:id="rId11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663"/>
            <p14:sldId id="504"/>
            <p14:sldId id="679"/>
            <p14:sldId id="680"/>
            <p14:sldId id="683"/>
            <p14:sldId id="682"/>
            <p14:sldId id="681"/>
            <p14:sldId id="521"/>
            <p14:sldId id="524"/>
            <p14:sldId id="520"/>
            <p14:sldId id="518"/>
            <p14:sldId id="567"/>
            <p14:sldId id="381"/>
            <p14:sldId id="514"/>
            <p14:sldId id="576"/>
            <p14:sldId id="575"/>
            <p14:sldId id="519"/>
            <p14:sldId id="577"/>
            <p14:sldId id="586"/>
            <p14:sldId id="585"/>
            <p14:sldId id="466"/>
            <p14:sldId id="568"/>
            <p14:sldId id="571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570"/>
            <p14:sldId id="526"/>
            <p14:sldId id="480"/>
            <p14:sldId id="479"/>
            <p14:sldId id="424"/>
            <p14:sldId id="569"/>
            <p14:sldId id="537"/>
            <p14:sldId id="664"/>
            <p14:sldId id="258"/>
            <p14:sldId id="277"/>
            <p14:sldId id="665"/>
            <p14:sldId id="276"/>
            <p14:sldId id="259"/>
            <p14:sldId id="260"/>
            <p14:sldId id="261"/>
            <p14:sldId id="262"/>
            <p14:sldId id="264"/>
            <p14:sldId id="263"/>
            <p14:sldId id="266"/>
            <p14:sldId id="666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557"/>
            <p14:sldId id="560"/>
            <p14:sldId id="275"/>
            <p14:sldId id="541"/>
            <p14:sldId id="671"/>
            <p14:sldId id="672"/>
            <p14:sldId id="667"/>
            <p14:sldId id="580"/>
            <p14:sldId id="670"/>
            <p14:sldId id="669"/>
            <p14:sldId id="673"/>
            <p14:sldId id="668"/>
            <p14:sldId id="579"/>
            <p14:sldId id="587"/>
            <p14:sldId id="676"/>
            <p14:sldId id="677"/>
            <p14:sldId id="675"/>
            <p14:sldId id="662"/>
            <p14:sldId id="588"/>
            <p14:sldId id="578"/>
            <p14:sldId id="543"/>
            <p14:sldId id="584"/>
            <p14:sldId id="621"/>
            <p14:sldId id="636"/>
            <p14:sldId id="628"/>
            <p14:sldId id="629"/>
            <p14:sldId id="643"/>
            <p14:sldId id="684"/>
            <p14:sldId id="633"/>
            <p14:sldId id="642"/>
            <p14:sldId id="638"/>
            <p14:sldId id="607"/>
            <p14:sldId id="608"/>
            <p14:sldId id="609"/>
            <p14:sldId id="610"/>
            <p14:sldId id="611"/>
            <p14:sldId id="612"/>
            <p14:sldId id="625"/>
            <p14:sldId id="627"/>
            <p14:sldId id="641"/>
            <p14:sldId id="630"/>
            <p14:sldId id="613"/>
            <p14:sldId id="631"/>
            <p14:sldId id="640"/>
            <p14:sldId id="637"/>
            <p14:sldId id="601"/>
            <p14:sldId id="602"/>
            <p14:sldId id="603"/>
            <p14:sldId id="604"/>
            <p14:sldId id="6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F49"/>
    <a:srgbClr val="05B050"/>
    <a:srgbClr val="43BFF7"/>
    <a:srgbClr val="353F48"/>
    <a:srgbClr val="FFE699"/>
    <a:srgbClr val="1F4E79"/>
    <a:srgbClr val="59EC9F"/>
    <a:srgbClr val="FF4909"/>
    <a:srgbClr val="000000"/>
    <a:srgbClr val="1D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85" autoAdjust="0"/>
    <p:restoredTop sz="90845" autoAdjust="0"/>
  </p:normalViewPr>
  <p:slideViewPr>
    <p:cSldViewPr snapToGrid="0">
      <p:cViewPr varScale="1">
        <p:scale>
          <a:sx n="104" d="100"/>
          <a:sy n="104" d="100"/>
        </p:scale>
        <p:origin x="216" y="360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presProps" Target="pres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1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DB16A6-5F47-4FA9-BA4D-2BDC853A44B1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284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8345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7584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9287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7277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8242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9441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32170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5425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017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84674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134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4289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37832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937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17068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60186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8169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6024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33464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04582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0078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22016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92136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90324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65165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729729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9562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7581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41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9047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60B85-9EB8-9948-A686-5588869B9A82}" type="slidenum">
              <a:rPr lang="sv-SE" smtClean="0"/>
              <a:t>51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51128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92038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596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6411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8801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7018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4192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954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9265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477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535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263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727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2640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1" r:id="rId1"/>
    <p:sldLayoutId id="2147484502" r:id="rId2"/>
    <p:sldLayoutId id="2147484503" r:id="rId3"/>
    <p:sldLayoutId id="2147484504" r:id="rId4"/>
    <p:sldLayoutId id="2147484505" r:id="rId5"/>
    <p:sldLayoutId id="2147484506" r:id="rId6"/>
    <p:sldLayoutId id="2147484507" r:id="rId7"/>
    <p:sldLayoutId id="2147484508" r:id="rId8"/>
    <p:sldLayoutId id="2147484509" r:id="rId9"/>
    <p:sldLayoutId id="2147484510" r:id="rId10"/>
    <p:sldLayoutId id="21474845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5.png"/><Relationship Id="rId7" Type="http://schemas.microsoft.com/office/2007/relationships/hdphoto" Target="../media/hdphoto6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16.png"/><Relationship Id="rId9" Type="http://schemas.microsoft.com/office/2007/relationships/hdphoto" Target="../media/hdphoto8.wdp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 7">
            <a:extLst>
              <a:ext uri="{FF2B5EF4-FFF2-40B4-BE49-F238E27FC236}">
                <a16:creationId xmlns:a16="http://schemas.microsoft.com/office/drawing/2014/main" id="{53F63FBA-DFB9-3581-9954-362108B2E922}"/>
              </a:ext>
            </a:extLst>
          </p:cNvPr>
          <p:cNvGrpSpPr/>
          <p:nvPr/>
        </p:nvGrpSpPr>
        <p:grpSpPr>
          <a:xfrm>
            <a:off x="2343149" y="1246251"/>
            <a:ext cx="7505701" cy="4365498"/>
            <a:chOff x="4267199" y="1585488"/>
            <a:chExt cx="7505701" cy="4365498"/>
          </a:xfrm>
        </p:grpSpPr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D1F1E6F7-48F8-55C2-7828-978D643D8BAE}"/>
                </a:ext>
              </a:extLst>
            </p:cNvPr>
            <p:cNvSpPr/>
            <p:nvPr/>
          </p:nvSpPr>
          <p:spPr>
            <a:xfrm>
              <a:off x="4267199" y="1585488"/>
              <a:ext cx="7505701" cy="1150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16000" rtlCol="0" anchor="ctr"/>
            <a:lstStyle/>
            <a:p>
              <a:pPr>
                <a:defRPr/>
              </a:pPr>
              <a:r>
                <a:rPr kumimoji="0" lang="sv-SE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 Rounded MT Bold" panose="020F0704030504030204" pitchFamily="34" charset="77"/>
                </a:rPr>
                <a:t>Roger Johansson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BEECBE-43AA-DE7F-04A7-B3CDCBD30EBB}"/>
                </a:ext>
              </a:extLst>
            </p:cNvPr>
            <p:cNvSpPr txBox="1"/>
            <p:nvPr/>
          </p:nvSpPr>
          <p:spPr>
            <a:xfrm>
              <a:off x="4279899" y="2534666"/>
              <a:ext cx="525251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Creator</a:t>
              </a: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</a:t>
              </a:r>
              <a:r>
                <a:rPr lang="sv-SE" sz="2400" b="1" dirty="0">
                  <a:solidFill>
                    <a:srgbClr val="FFE699"/>
                  </a:solidFill>
                  <a:latin typeface="Calibri" panose="020F0502020204030204"/>
                </a:rPr>
                <a:t>: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Proto.Actor</a:t>
              </a: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sv-SE" sz="2400" b="1" dirty="0">
                  <a:solidFill>
                    <a:srgbClr val="FFE699"/>
                  </a:solidFill>
                  <a:latin typeface="Calibri" panose="020F0502020204030204"/>
                </a:rPr>
                <a:t>Akka .NET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TraceLens</a:t>
              </a:r>
              <a:endParaRPr lang="sv-SE" sz="2400" b="1" dirty="0">
                <a:solidFill>
                  <a:srgbClr val="FFE699"/>
                </a:solidFill>
                <a:latin typeface="Calibri" panose="020F0502020204030204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sv-SE" sz="2400" b="1" dirty="0">
                  <a:solidFill>
                    <a:srgbClr val="FFE699"/>
                  </a:solidFill>
                  <a:latin typeface="Calibri" panose="020F0502020204030204"/>
                </a:rPr>
                <a:t>Company: Asynkron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Twitter: @rogeralsing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Github</a:t>
              </a: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 </a:t>
              </a: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rogeralsing</a:t>
              </a: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Mail: </a:t>
              </a: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roger@asynkron.se</a:t>
              </a: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972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Actor</a:t>
            </a:r>
            <a:r>
              <a:rPr lang="sv-SE" sz="66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Model</a:t>
            </a:r>
            <a:endParaRPr lang="sv-SE" sz="66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2051311" y="2991587"/>
            <a:ext cx="8089377" cy="2224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b="1" dirty="0"/>
              <a:t>Three axioms:</a:t>
            </a:r>
          </a:p>
          <a:p>
            <a:pPr marL="0" indent="0">
              <a:buNone/>
            </a:pPr>
            <a:r>
              <a:rPr lang="sv-SE" sz="2400" b="1" dirty="0" err="1"/>
              <a:t>Send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send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messages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other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Spawn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spawn</a:t>
            </a:r>
            <a:r>
              <a:rPr lang="sv-SE" sz="2400" dirty="0">
                <a:solidFill>
                  <a:srgbClr val="FFE699"/>
                </a:solidFill>
              </a:rPr>
              <a:t> new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Become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decide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how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handle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it’s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next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</a:t>
            </a: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6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 1">
            <a:extLst>
              <a:ext uri="{FF2B5EF4-FFF2-40B4-BE49-F238E27FC236}">
                <a16:creationId xmlns:a16="http://schemas.microsoft.com/office/drawing/2014/main" id="{36B551CB-29F4-1147-8FD0-F9CC1E26ADC7}"/>
              </a:ext>
            </a:extLst>
          </p:cNvPr>
          <p:cNvSpPr/>
          <p:nvPr/>
        </p:nvSpPr>
        <p:spPr>
          <a:xfrm>
            <a:off x="2272747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21B68B8F-6AFC-0D47-91C7-CB7B5C59E65B}"/>
              </a:ext>
            </a:extLst>
          </p:cNvPr>
          <p:cNvSpPr/>
          <p:nvPr/>
        </p:nvSpPr>
        <p:spPr>
          <a:xfrm>
            <a:off x="3392556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B34E1881-31E7-D042-A121-53D4F6037B50}"/>
              </a:ext>
            </a:extLst>
          </p:cNvPr>
          <p:cNvSpPr/>
          <p:nvPr/>
        </p:nvSpPr>
        <p:spPr>
          <a:xfrm>
            <a:off x="4512365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0881EBD9-3572-8541-B2DF-73196C9FFD94}"/>
              </a:ext>
            </a:extLst>
          </p:cNvPr>
          <p:cNvSpPr/>
          <p:nvPr/>
        </p:nvSpPr>
        <p:spPr>
          <a:xfrm>
            <a:off x="5632174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1ADF9E68-64FB-C046-9DBC-362BD09CC54D}"/>
              </a:ext>
            </a:extLst>
          </p:cNvPr>
          <p:cNvSpPr/>
          <p:nvPr/>
        </p:nvSpPr>
        <p:spPr>
          <a:xfrm>
            <a:off x="6751983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8A580B9D-24B3-1949-A03A-F82F94628959}"/>
              </a:ext>
            </a:extLst>
          </p:cNvPr>
          <p:cNvSpPr/>
          <p:nvPr/>
        </p:nvSpPr>
        <p:spPr>
          <a:xfrm>
            <a:off x="7871792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B0866465-E315-894E-9C5F-90C7E48AFF77}"/>
              </a:ext>
            </a:extLst>
          </p:cNvPr>
          <p:cNvSpPr/>
          <p:nvPr/>
        </p:nvSpPr>
        <p:spPr>
          <a:xfrm>
            <a:off x="8991601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29583BB0-4BE1-BB46-8CF0-E01D988C084A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779890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E7CF612-293C-DD48-B3A9-F39219A9B029}"/>
              </a:ext>
            </a:extLst>
          </p:cNvPr>
          <p:cNvSpPr txBox="1"/>
          <p:nvPr/>
        </p:nvSpPr>
        <p:spPr>
          <a:xfrm>
            <a:off x="3430622" y="1181174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many</a:t>
            </a:r>
            <a:r>
              <a:rPr lang="sv-SE" b="1" dirty="0"/>
              <a:t> </a:t>
            </a:r>
            <a:r>
              <a:rPr lang="sv-SE" b="1" dirty="0" err="1"/>
              <a:t>messages</a:t>
            </a:r>
            <a:r>
              <a:rPr lang="sv-SE" b="1" dirty="0"/>
              <a:t> for different </a:t>
            </a:r>
            <a:r>
              <a:rPr lang="sv-SE" b="1" dirty="0" err="1"/>
              <a:t>entities</a:t>
            </a:r>
            <a:r>
              <a:rPr lang="sv-SE" b="1" dirty="0"/>
              <a:t> in </a:t>
            </a:r>
            <a:r>
              <a:rPr lang="sv-SE" b="1" dirty="0" err="1"/>
              <a:t>parallel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4536127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 1">
            <a:extLst>
              <a:ext uri="{FF2B5EF4-FFF2-40B4-BE49-F238E27FC236}">
                <a16:creationId xmlns:a16="http://schemas.microsoft.com/office/drawing/2014/main" id="{36B551CB-29F4-1147-8FD0-F9CC1E26ADC7}"/>
              </a:ext>
            </a:extLst>
          </p:cNvPr>
          <p:cNvSpPr/>
          <p:nvPr/>
        </p:nvSpPr>
        <p:spPr>
          <a:xfrm>
            <a:off x="2272747" y="2146853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1</a:t>
            </a:r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21B68B8F-6AFC-0D47-91C7-CB7B5C59E65B}"/>
              </a:ext>
            </a:extLst>
          </p:cNvPr>
          <p:cNvSpPr/>
          <p:nvPr/>
        </p:nvSpPr>
        <p:spPr>
          <a:xfrm>
            <a:off x="3392556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B34E1881-31E7-D042-A121-53D4F6037B50}"/>
              </a:ext>
            </a:extLst>
          </p:cNvPr>
          <p:cNvSpPr/>
          <p:nvPr/>
        </p:nvSpPr>
        <p:spPr>
          <a:xfrm>
            <a:off x="4512365" y="2146853"/>
            <a:ext cx="927652" cy="927652"/>
          </a:xfrm>
          <a:prstGeom prst="ellipse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0881EBD9-3572-8541-B2DF-73196C9FFD94}"/>
              </a:ext>
            </a:extLst>
          </p:cNvPr>
          <p:cNvSpPr/>
          <p:nvPr/>
        </p:nvSpPr>
        <p:spPr>
          <a:xfrm>
            <a:off x="5632174" y="2146853"/>
            <a:ext cx="927652" cy="927652"/>
          </a:xfrm>
          <a:prstGeom prst="ellipse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1ADF9E68-64FB-C046-9DBC-362BD09CC54D}"/>
              </a:ext>
            </a:extLst>
          </p:cNvPr>
          <p:cNvSpPr/>
          <p:nvPr/>
        </p:nvSpPr>
        <p:spPr>
          <a:xfrm>
            <a:off x="6751983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8A580B9D-24B3-1949-A03A-F82F94628959}"/>
              </a:ext>
            </a:extLst>
          </p:cNvPr>
          <p:cNvSpPr/>
          <p:nvPr/>
        </p:nvSpPr>
        <p:spPr>
          <a:xfrm>
            <a:off x="7871792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B0866465-E315-894E-9C5F-90C7E48AFF77}"/>
              </a:ext>
            </a:extLst>
          </p:cNvPr>
          <p:cNvSpPr/>
          <p:nvPr/>
        </p:nvSpPr>
        <p:spPr>
          <a:xfrm>
            <a:off x="8991601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29583BB0-4BE1-BB46-8CF0-E01D988C084A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779890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E7CF612-293C-DD48-B3A9-F39219A9B029}"/>
              </a:ext>
            </a:extLst>
          </p:cNvPr>
          <p:cNvSpPr txBox="1"/>
          <p:nvPr/>
        </p:nvSpPr>
        <p:spPr>
          <a:xfrm>
            <a:off x="3430622" y="1181174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many</a:t>
            </a:r>
            <a:r>
              <a:rPr lang="sv-SE" b="1" dirty="0"/>
              <a:t> </a:t>
            </a:r>
            <a:r>
              <a:rPr lang="sv-SE" b="1" dirty="0" err="1"/>
              <a:t>messages</a:t>
            </a:r>
            <a:r>
              <a:rPr lang="sv-SE" b="1" dirty="0"/>
              <a:t> for different </a:t>
            </a:r>
            <a:r>
              <a:rPr lang="sv-SE" b="1" dirty="0" err="1"/>
              <a:t>entities</a:t>
            </a:r>
            <a:r>
              <a:rPr lang="sv-SE" b="1" dirty="0"/>
              <a:t> in </a:t>
            </a:r>
            <a:r>
              <a:rPr lang="sv-SE" b="1" dirty="0" err="1"/>
              <a:t>parallel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4332025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 1">
            <a:extLst>
              <a:ext uri="{FF2B5EF4-FFF2-40B4-BE49-F238E27FC236}">
                <a16:creationId xmlns:a16="http://schemas.microsoft.com/office/drawing/2014/main" id="{36B551CB-29F4-1147-8FD0-F9CC1E26ADC7}"/>
              </a:ext>
            </a:extLst>
          </p:cNvPr>
          <p:cNvSpPr/>
          <p:nvPr/>
        </p:nvSpPr>
        <p:spPr>
          <a:xfrm>
            <a:off x="2272747" y="2146853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1</a:t>
            </a:r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21B68B8F-6AFC-0D47-91C7-CB7B5C59E65B}"/>
              </a:ext>
            </a:extLst>
          </p:cNvPr>
          <p:cNvSpPr/>
          <p:nvPr/>
        </p:nvSpPr>
        <p:spPr>
          <a:xfrm>
            <a:off x="3392556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B34E1881-31E7-D042-A121-53D4F6037B50}"/>
              </a:ext>
            </a:extLst>
          </p:cNvPr>
          <p:cNvSpPr/>
          <p:nvPr/>
        </p:nvSpPr>
        <p:spPr>
          <a:xfrm>
            <a:off x="4512365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0881EBD9-3572-8541-B2DF-73196C9FFD94}"/>
              </a:ext>
            </a:extLst>
          </p:cNvPr>
          <p:cNvSpPr/>
          <p:nvPr/>
        </p:nvSpPr>
        <p:spPr>
          <a:xfrm>
            <a:off x="5632174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1ADF9E68-64FB-C046-9DBC-362BD09CC54D}"/>
              </a:ext>
            </a:extLst>
          </p:cNvPr>
          <p:cNvSpPr/>
          <p:nvPr/>
        </p:nvSpPr>
        <p:spPr>
          <a:xfrm>
            <a:off x="6751983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8A580B9D-24B3-1949-A03A-F82F94628959}"/>
              </a:ext>
            </a:extLst>
          </p:cNvPr>
          <p:cNvSpPr/>
          <p:nvPr/>
        </p:nvSpPr>
        <p:spPr>
          <a:xfrm>
            <a:off x="7871792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B0866465-E315-894E-9C5F-90C7E48AFF77}"/>
              </a:ext>
            </a:extLst>
          </p:cNvPr>
          <p:cNvSpPr/>
          <p:nvPr/>
        </p:nvSpPr>
        <p:spPr>
          <a:xfrm>
            <a:off x="8991601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Ellips 10">
            <a:extLst>
              <a:ext uri="{FF2B5EF4-FFF2-40B4-BE49-F238E27FC236}">
                <a16:creationId xmlns:a16="http://schemas.microsoft.com/office/drawing/2014/main" id="{4E411CD7-B1AF-E941-87AE-ED5187CE407C}"/>
              </a:ext>
            </a:extLst>
          </p:cNvPr>
          <p:cNvSpPr/>
          <p:nvPr/>
        </p:nvSpPr>
        <p:spPr>
          <a:xfrm>
            <a:off x="2272747" y="3240157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2</a:t>
            </a:r>
          </a:p>
        </p:txBody>
      </p:sp>
      <p:sp>
        <p:nvSpPr>
          <p:cNvPr id="12" name="Ellips 11">
            <a:extLst>
              <a:ext uri="{FF2B5EF4-FFF2-40B4-BE49-F238E27FC236}">
                <a16:creationId xmlns:a16="http://schemas.microsoft.com/office/drawing/2014/main" id="{366E92AC-3723-EB4C-ABDD-54EAACFAE4EE}"/>
              </a:ext>
            </a:extLst>
          </p:cNvPr>
          <p:cNvSpPr/>
          <p:nvPr/>
        </p:nvSpPr>
        <p:spPr>
          <a:xfrm>
            <a:off x="2272747" y="4333461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3</a:t>
            </a:r>
          </a:p>
        </p:txBody>
      </p: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29583BB0-4BE1-BB46-8CF0-E01D988C084A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779890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E7CF612-293C-DD48-B3A9-F39219A9B029}"/>
              </a:ext>
            </a:extLst>
          </p:cNvPr>
          <p:cNvSpPr txBox="1"/>
          <p:nvPr/>
        </p:nvSpPr>
        <p:spPr>
          <a:xfrm>
            <a:off x="3430622" y="1181174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many</a:t>
            </a:r>
            <a:r>
              <a:rPr lang="sv-SE" b="1" dirty="0"/>
              <a:t> </a:t>
            </a:r>
            <a:r>
              <a:rPr lang="sv-SE" b="1" dirty="0" err="1"/>
              <a:t>messages</a:t>
            </a:r>
            <a:r>
              <a:rPr lang="sv-SE" b="1" dirty="0"/>
              <a:t> for different </a:t>
            </a:r>
            <a:r>
              <a:rPr lang="sv-SE" b="1" dirty="0" err="1"/>
              <a:t>entities</a:t>
            </a:r>
            <a:r>
              <a:rPr lang="sv-SE" b="1" dirty="0"/>
              <a:t> in </a:t>
            </a:r>
            <a:r>
              <a:rPr lang="sv-SE" b="1" dirty="0" err="1"/>
              <a:t>parallel</a:t>
            </a:r>
            <a:endParaRPr lang="sv-SE" b="1" dirty="0"/>
          </a:p>
        </p:txBody>
      </p:sp>
      <p:cxnSp>
        <p:nvCxnSpPr>
          <p:cNvPr id="16" name="Rak pil 15">
            <a:extLst>
              <a:ext uri="{FF2B5EF4-FFF2-40B4-BE49-F238E27FC236}">
                <a16:creationId xmlns:a16="http://schemas.microsoft.com/office/drawing/2014/main" id="{BEF7D73F-2575-3445-A405-D00061C95A7C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0" cy="4439478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ruta 18">
            <a:extLst>
              <a:ext uri="{FF2B5EF4-FFF2-40B4-BE49-F238E27FC236}">
                <a16:creationId xmlns:a16="http://schemas.microsoft.com/office/drawing/2014/main" id="{F5FCE34E-EC20-F443-9034-B6263F9A583E}"/>
              </a:ext>
            </a:extLst>
          </p:cNvPr>
          <p:cNvSpPr txBox="1"/>
          <p:nvPr/>
        </p:nvSpPr>
        <p:spPr>
          <a:xfrm rot="16200000">
            <a:off x="-445470" y="3834057"/>
            <a:ext cx="4086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one</a:t>
            </a:r>
            <a:r>
              <a:rPr lang="sv-SE" b="1" dirty="0"/>
              <a:t> </a:t>
            </a:r>
            <a:r>
              <a:rPr lang="sv-SE" b="1" dirty="0" err="1"/>
              <a:t>message</a:t>
            </a:r>
            <a:r>
              <a:rPr lang="sv-SE" b="1" dirty="0"/>
              <a:t> at a </a:t>
            </a:r>
            <a:r>
              <a:rPr lang="sv-SE" b="1" dirty="0" err="1"/>
              <a:t>time</a:t>
            </a:r>
            <a:r>
              <a:rPr lang="sv-SE" b="1" dirty="0"/>
              <a:t> per </a:t>
            </a:r>
            <a:r>
              <a:rPr lang="sv-SE" b="1" dirty="0" err="1"/>
              <a:t>entity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1153744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05561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Avoid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network</a:t>
            </a:r>
            <a:r>
              <a:rPr lang="sv-SE" sz="4000" i="1" dirty="0">
                <a:latin typeface="+mn-lt"/>
              </a:rPr>
              <a:t> hops</a:t>
            </a:r>
          </a:p>
        </p:txBody>
      </p:sp>
    </p:spTree>
    <p:extLst>
      <p:ext uri="{BB962C8B-B14F-4D97-AF65-F5344CB8AC3E}">
        <p14:creationId xmlns:p14="http://schemas.microsoft.com/office/powerpoint/2010/main" val="3161639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 3">
            <a:extLst>
              <a:ext uri="{FF2B5EF4-FFF2-40B4-BE49-F238E27FC236}">
                <a16:creationId xmlns:a16="http://schemas.microsoft.com/office/drawing/2014/main" id="{13A58B49-004A-7A40-9D91-64C4E22BCF23}"/>
              </a:ext>
            </a:extLst>
          </p:cNvPr>
          <p:cNvGrpSpPr/>
          <p:nvPr/>
        </p:nvGrpSpPr>
        <p:grpSpPr>
          <a:xfrm>
            <a:off x="-1073426" y="-238196"/>
            <a:ext cx="15624313" cy="7740593"/>
            <a:chOff x="-452419" y="965755"/>
            <a:chExt cx="10068525" cy="4988146"/>
          </a:xfrm>
        </p:grpSpPr>
        <p:grpSp>
          <p:nvGrpSpPr>
            <p:cNvPr id="2" name="Grupp 1">
              <a:extLst>
                <a:ext uri="{FF2B5EF4-FFF2-40B4-BE49-F238E27FC236}">
                  <a16:creationId xmlns:a16="http://schemas.microsoft.com/office/drawing/2014/main" id="{1F957B50-2E69-354F-B174-7C8C421D8A9E}"/>
                </a:ext>
              </a:extLst>
            </p:cNvPr>
            <p:cNvGrpSpPr/>
            <p:nvPr/>
          </p:nvGrpSpPr>
          <p:grpSpPr>
            <a:xfrm>
              <a:off x="4068416" y="965755"/>
              <a:ext cx="5547690" cy="4988146"/>
              <a:chOff x="4068416" y="965755"/>
              <a:chExt cx="5547690" cy="4988146"/>
            </a:xfrm>
            <a:solidFill>
              <a:srgbClr val="56237B"/>
            </a:solidFill>
          </p:grpSpPr>
          <p:sp>
            <p:nvSpPr>
              <p:cNvPr id="5" name="Hexagon 21">
                <a:extLst>
                  <a:ext uri="{FF2B5EF4-FFF2-40B4-BE49-F238E27FC236}">
                    <a16:creationId xmlns:a16="http://schemas.microsoft.com/office/drawing/2014/main" id="{1127F7B9-B939-DC45-9FE0-EA5951BB7A77}"/>
                  </a:ext>
                </a:extLst>
              </p:cNvPr>
              <p:cNvSpPr/>
              <p:nvPr/>
            </p:nvSpPr>
            <p:spPr>
              <a:xfrm rot="5400000">
                <a:off x="5911944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" name="Hexagon 22">
                <a:extLst>
                  <a:ext uri="{FF2B5EF4-FFF2-40B4-BE49-F238E27FC236}">
                    <a16:creationId xmlns:a16="http://schemas.microsoft.com/office/drawing/2014/main" id="{4C36DB45-E9F0-C546-817B-219FCD68448D}"/>
                  </a:ext>
                </a:extLst>
              </p:cNvPr>
              <p:cNvSpPr/>
              <p:nvPr/>
            </p:nvSpPr>
            <p:spPr>
              <a:xfrm rot="5400000">
                <a:off x="7838478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" name="Hexagon 17">
                <a:extLst>
                  <a:ext uri="{FF2B5EF4-FFF2-40B4-BE49-F238E27FC236}">
                    <a16:creationId xmlns:a16="http://schemas.microsoft.com/office/drawing/2014/main" id="{9C7A83F4-511D-0A49-8B8B-D4C9F1C1B87E}"/>
                  </a:ext>
                </a:extLst>
              </p:cNvPr>
              <p:cNvSpPr/>
              <p:nvPr/>
            </p:nvSpPr>
            <p:spPr>
              <a:xfrm rot="5400000">
                <a:off x="4948677" y="4176273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" name="Hexagon 18">
                <a:extLst>
                  <a:ext uri="{FF2B5EF4-FFF2-40B4-BE49-F238E27FC236}">
                    <a16:creationId xmlns:a16="http://schemas.microsoft.com/office/drawing/2014/main" id="{4ADFFF9D-E1C4-6548-A73C-EC9520C4B4B0}"/>
                  </a:ext>
                </a:extLst>
              </p:cNvPr>
              <p:cNvSpPr/>
              <p:nvPr/>
            </p:nvSpPr>
            <p:spPr>
              <a:xfrm rot="5400000">
                <a:off x="6875211" y="417627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Hexagon 14">
                <a:extLst>
                  <a:ext uri="{FF2B5EF4-FFF2-40B4-BE49-F238E27FC236}">
                    <a16:creationId xmlns:a16="http://schemas.microsoft.com/office/drawing/2014/main" id="{5824FD9B-DC93-454F-8C34-8A843FB9E798}"/>
                  </a:ext>
                </a:extLst>
              </p:cNvPr>
              <p:cNvSpPr/>
              <p:nvPr/>
            </p:nvSpPr>
            <p:spPr>
              <a:xfrm rot="5400000">
                <a:off x="4948677" y="104876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Hexagon 15">
                <a:extLst>
                  <a:ext uri="{FF2B5EF4-FFF2-40B4-BE49-F238E27FC236}">
                    <a16:creationId xmlns:a16="http://schemas.microsoft.com/office/drawing/2014/main" id="{A5F2E04D-D499-364B-B7B7-1974EBFD5A46}"/>
                  </a:ext>
                </a:extLst>
              </p:cNvPr>
              <p:cNvSpPr/>
              <p:nvPr/>
            </p:nvSpPr>
            <p:spPr>
              <a:xfrm rot="5400000">
                <a:off x="6875211" y="1048761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Hexagon 20">
                <a:extLst>
                  <a:ext uri="{FF2B5EF4-FFF2-40B4-BE49-F238E27FC236}">
                    <a16:creationId xmlns:a16="http://schemas.microsoft.com/office/drawing/2014/main" id="{22F9ECEC-24A8-214B-9D45-1E81A3E2B636}"/>
                  </a:ext>
                </a:extLst>
              </p:cNvPr>
              <p:cNvSpPr/>
              <p:nvPr/>
            </p:nvSpPr>
            <p:spPr>
              <a:xfrm rot="5400000">
                <a:off x="3985410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upp 10">
              <a:extLst>
                <a:ext uri="{FF2B5EF4-FFF2-40B4-BE49-F238E27FC236}">
                  <a16:creationId xmlns:a16="http://schemas.microsoft.com/office/drawing/2014/main" id="{E1211C71-5A6E-064D-ACDF-6BDCB062E1B9}"/>
                </a:ext>
              </a:extLst>
            </p:cNvPr>
            <p:cNvGrpSpPr/>
            <p:nvPr/>
          </p:nvGrpSpPr>
          <p:grpSpPr>
            <a:xfrm>
              <a:off x="-452419" y="3186203"/>
              <a:ext cx="2893316" cy="493645"/>
              <a:chOff x="-452419" y="3186203"/>
              <a:chExt cx="2893316" cy="493645"/>
            </a:xfrm>
          </p:grpSpPr>
          <p:sp>
            <p:nvSpPr>
              <p:cNvPr id="49" name="Can 37">
                <a:extLst>
                  <a:ext uri="{FF2B5EF4-FFF2-40B4-BE49-F238E27FC236}">
                    <a16:creationId xmlns:a16="http://schemas.microsoft.com/office/drawing/2014/main" id="{8BC1F24F-82F7-B043-BA4B-3E25E5445282}"/>
                  </a:ext>
                </a:extLst>
              </p:cNvPr>
              <p:cNvSpPr/>
              <p:nvPr/>
            </p:nvSpPr>
            <p:spPr>
              <a:xfrm rot="5400000">
                <a:off x="747416" y="1986368"/>
                <a:ext cx="493645" cy="2893316"/>
              </a:xfrm>
              <a:prstGeom prst="can">
                <a:avLst>
                  <a:gd name="adj" fmla="val 45278"/>
                </a:avLst>
              </a:prstGeom>
              <a:solidFill>
                <a:srgbClr val="FF493E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0" name="textruta 49">
                <a:extLst>
                  <a:ext uri="{FF2B5EF4-FFF2-40B4-BE49-F238E27FC236}">
                    <a16:creationId xmlns:a16="http://schemas.microsoft.com/office/drawing/2014/main" id="{EEF008FF-33C2-5946-BA3A-09F128B2CA01}"/>
                  </a:ext>
                </a:extLst>
              </p:cNvPr>
              <p:cNvSpPr txBox="1"/>
              <p:nvPr/>
            </p:nvSpPr>
            <p:spPr>
              <a:xfrm>
                <a:off x="525239" y="3310011"/>
                <a:ext cx="734599" cy="238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b="1" dirty="0"/>
                  <a:t>Kafka</a:t>
                </a:r>
              </a:p>
            </p:txBody>
          </p:sp>
        </p:grpSp>
        <p:sp>
          <p:nvSpPr>
            <p:cNvPr id="52" name="Heart 11">
              <a:extLst>
                <a:ext uri="{FF2B5EF4-FFF2-40B4-BE49-F238E27FC236}">
                  <a16:creationId xmlns:a16="http://schemas.microsoft.com/office/drawing/2014/main" id="{6102EAF8-AC77-794B-BC2D-89C4741F8BD0}"/>
                </a:ext>
              </a:extLst>
            </p:cNvPr>
            <p:cNvSpPr/>
            <p:nvPr/>
          </p:nvSpPr>
          <p:spPr>
            <a:xfrm rot="14287302">
              <a:off x="4943457" y="3281509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3" name="Heart 11">
              <a:extLst>
                <a:ext uri="{FF2B5EF4-FFF2-40B4-BE49-F238E27FC236}">
                  <a16:creationId xmlns:a16="http://schemas.microsoft.com/office/drawing/2014/main" id="{B8617889-362F-7249-9F14-9A75DD1747E9}"/>
                </a:ext>
              </a:extLst>
            </p:cNvPr>
            <p:cNvSpPr/>
            <p:nvPr/>
          </p:nvSpPr>
          <p:spPr>
            <a:xfrm rot="14287302">
              <a:off x="8431245" y="300926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4" name="Heart 11">
              <a:extLst>
                <a:ext uri="{FF2B5EF4-FFF2-40B4-BE49-F238E27FC236}">
                  <a16:creationId xmlns:a16="http://schemas.microsoft.com/office/drawing/2014/main" id="{8DF8D621-BCAB-794D-BCCC-09324F2FD977}"/>
                </a:ext>
              </a:extLst>
            </p:cNvPr>
            <p:cNvSpPr/>
            <p:nvPr/>
          </p:nvSpPr>
          <p:spPr>
            <a:xfrm rot="14287302">
              <a:off x="5927821" y="145398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5" name="Heart 11">
              <a:extLst>
                <a:ext uri="{FF2B5EF4-FFF2-40B4-BE49-F238E27FC236}">
                  <a16:creationId xmlns:a16="http://schemas.microsoft.com/office/drawing/2014/main" id="{AD9BA0AA-52EC-3141-B633-4FFBBFA2B8D2}"/>
                </a:ext>
              </a:extLst>
            </p:cNvPr>
            <p:cNvSpPr/>
            <p:nvPr/>
          </p:nvSpPr>
          <p:spPr>
            <a:xfrm rot="14287302">
              <a:off x="7283990" y="1628896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6" name="Heart 11">
              <a:extLst>
                <a:ext uri="{FF2B5EF4-FFF2-40B4-BE49-F238E27FC236}">
                  <a16:creationId xmlns:a16="http://schemas.microsoft.com/office/drawing/2014/main" id="{2C4C6DCA-7887-BD46-AD53-F4FBD28EB7AA}"/>
                </a:ext>
              </a:extLst>
            </p:cNvPr>
            <p:cNvSpPr/>
            <p:nvPr/>
          </p:nvSpPr>
          <p:spPr>
            <a:xfrm rot="14287302">
              <a:off x="9095917" y="338432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7" name="Heart 11">
              <a:extLst>
                <a:ext uri="{FF2B5EF4-FFF2-40B4-BE49-F238E27FC236}">
                  <a16:creationId xmlns:a16="http://schemas.microsoft.com/office/drawing/2014/main" id="{6EE51B09-FB52-5242-A387-B855CC21C021}"/>
                </a:ext>
              </a:extLst>
            </p:cNvPr>
            <p:cNvSpPr/>
            <p:nvPr/>
          </p:nvSpPr>
          <p:spPr>
            <a:xfrm rot="14287302">
              <a:off x="6236872" y="3087255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5" name="Heart 11">
              <a:extLst>
                <a:ext uri="{FF2B5EF4-FFF2-40B4-BE49-F238E27FC236}">
                  <a16:creationId xmlns:a16="http://schemas.microsoft.com/office/drawing/2014/main" id="{77D4D342-5B59-5D41-87E0-929FA5CDB957}"/>
                </a:ext>
              </a:extLst>
            </p:cNvPr>
            <p:cNvSpPr/>
            <p:nvPr/>
          </p:nvSpPr>
          <p:spPr>
            <a:xfrm rot="14287302">
              <a:off x="6026618" y="4839692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7" name="Heart 11">
              <a:extLst>
                <a:ext uri="{FF2B5EF4-FFF2-40B4-BE49-F238E27FC236}">
                  <a16:creationId xmlns:a16="http://schemas.microsoft.com/office/drawing/2014/main" id="{C9F506E3-5B38-654C-A83D-40CA50CF5A51}"/>
                </a:ext>
              </a:extLst>
            </p:cNvPr>
            <p:cNvSpPr/>
            <p:nvPr/>
          </p:nvSpPr>
          <p:spPr>
            <a:xfrm rot="11314060">
              <a:off x="7650617" y="4601541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9" name="Heart 11">
              <a:extLst>
                <a:ext uri="{FF2B5EF4-FFF2-40B4-BE49-F238E27FC236}">
                  <a16:creationId xmlns:a16="http://schemas.microsoft.com/office/drawing/2014/main" id="{333B4065-DD7B-2D4C-B83C-ABC163F8EC87}"/>
                </a:ext>
              </a:extLst>
            </p:cNvPr>
            <p:cNvSpPr/>
            <p:nvPr/>
          </p:nvSpPr>
          <p:spPr>
            <a:xfrm rot="14287302">
              <a:off x="6513103" y="3648993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2" name="Isosceles Triangle 2">
              <a:extLst>
                <a:ext uri="{FF2B5EF4-FFF2-40B4-BE49-F238E27FC236}">
                  <a16:creationId xmlns:a16="http://schemas.microsoft.com/office/drawing/2014/main" id="{B04693C2-CEC0-3D41-9BA9-55ED2439EA6C}"/>
                </a:ext>
              </a:extLst>
            </p:cNvPr>
            <p:cNvSpPr/>
            <p:nvPr/>
          </p:nvSpPr>
          <p:spPr>
            <a:xfrm rot="10299074">
              <a:off x="5772342" y="223809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Isosceles Triangle 2">
              <a:extLst>
                <a:ext uri="{FF2B5EF4-FFF2-40B4-BE49-F238E27FC236}">
                  <a16:creationId xmlns:a16="http://schemas.microsoft.com/office/drawing/2014/main" id="{0163C3DD-3E75-DE42-B096-FE4C8332C8FA}"/>
                </a:ext>
              </a:extLst>
            </p:cNvPr>
            <p:cNvSpPr/>
            <p:nvPr/>
          </p:nvSpPr>
          <p:spPr>
            <a:xfrm rot="10299074">
              <a:off x="7889682" y="14662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Isosceles Triangle 2">
              <a:extLst>
                <a:ext uri="{FF2B5EF4-FFF2-40B4-BE49-F238E27FC236}">
                  <a16:creationId xmlns:a16="http://schemas.microsoft.com/office/drawing/2014/main" id="{544D9E9A-6071-694B-9BA1-6BC48811472D}"/>
                </a:ext>
              </a:extLst>
            </p:cNvPr>
            <p:cNvSpPr/>
            <p:nvPr/>
          </p:nvSpPr>
          <p:spPr>
            <a:xfrm rot="10299074">
              <a:off x="5724503" y="44317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Isosceles Triangle 2">
              <a:extLst>
                <a:ext uri="{FF2B5EF4-FFF2-40B4-BE49-F238E27FC236}">
                  <a16:creationId xmlns:a16="http://schemas.microsoft.com/office/drawing/2014/main" id="{FED43E3D-27FC-A044-A3AC-7E5F6D430CD0}"/>
                </a:ext>
              </a:extLst>
            </p:cNvPr>
            <p:cNvSpPr/>
            <p:nvPr/>
          </p:nvSpPr>
          <p:spPr>
            <a:xfrm rot="10299074">
              <a:off x="7889681" y="519035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8" name="Isosceles Triangle 2">
              <a:extLst>
                <a:ext uri="{FF2B5EF4-FFF2-40B4-BE49-F238E27FC236}">
                  <a16:creationId xmlns:a16="http://schemas.microsoft.com/office/drawing/2014/main" id="{07AD6A00-D0E4-EE4B-99DA-62D703E4D4DD}"/>
                </a:ext>
              </a:extLst>
            </p:cNvPr>
            <p:cNvSpPr/>
            <p:nvPr/>
          </p:nvSpPr>
          <p:spPr>
            <a:xfrm rot="10299074">
              <a:off x="8662321" y="3345986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1861024C-4E39-5E43-873C-DFF746A06FFE}"/>
                </a:ext>
              </a:extLst>
            </p:cNvPr>
            <p:cNvSpPr/>
            <p:nvPr/>
          </p:nvSpPr>
          <p:spPr>
            <a:xfrm rot="18900000">
              <a:off x="7742002" y="201614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2" name="Rectangle 7">
              <a:extLst>
                <a:ext uri="{FF2B5EF4-FFF2-40B4-BE49-F238E27FC236}">
                  <a16:creationId xmlns:a16="http://schemas.microsoft.com/office/drawing/2014/main" id="{3FE099F5-0A02-7A4E-A0F2-84A13AAB2FD6}"/>
                </a:ext>
              </a:extLst>
            </p:cNvPr>
            <p:cNvSpPr/>
            <p:nvPr/>
          </p:nvSpPr>
          <p:spPr>
            <a:xfrm rot="18900000">
              <a:off x="6827495" y="330013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4112728D-3E3F-7E4A-B336-223C32D8DC31}"/>
                </a:ext>
              </a:extLst>
            </p:cNvPr>
            <p:cNvCxnSpPr>
              <a:cxnSpLocks/>
              <a:stCxn id="49" idx="1"/>
              <a:endCxn id="54" idx="0"/>
            </p:cNvCxnSpPr>
            <p:nvPr/>
          </p:nvCxnSpPr>
          <p:spPr>
            <a:xfrm flipV="1">
              <a:off x="2440897" y="1593024"/>
              <a:ext cx="3541031" cy="184000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Rak pil 69">
              <a:extLst>
                <a:ext uri="{FF2B5EF4-FFF2-40B4-BE49-F238E27FC236}">
                  <a16:creationId xmlns:a16="http://schemas.microsoft.com/office/drawing/2014/main" id="{ED5DFD88-CF5D-E54E-B4EC-A8091735F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5056" y="1754780"/>
              <a:ext cx="153373" cy="57006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ak pil 74">
              <a:extLst>
                <a:ext uri="{FF2B5EF4-FFF2-40B4-BE49-F238E27FC236}">
                  <a16:creationId xmlns:a16="http://schemas.microsoft.com/office/drawing/2014/main" id="{C74550AE-5B19-884D-AAD6-51995CCD5F63}"/>
                </a:ext>
              </a:extLst>
            </p:cNvPr>
            <p:cNvCxnSpPr>
              <a:cxnSpLocks/>
            </p:cNvCxnSpPr>
            <p:nvPr/>
          </p:nvCxnSpPr>
          <p:spPr>
            <a:xfrm>
              <a:off x="5976769" y="2384916"/>
              <a:ext cx="908697" cy="9997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Isosceles Triangle 2">
              <a:extLst>
                <a:ext uri="{FF2B5EF4-FFF2-40B4-BE49-F238E27FC236}">
                  <a16:creationId xmlns:a16="http://schemas.microsoft.com/office/drawing/2014/main" id="{0165AEF3-AD6A-E74D-B500-F657CF6A12E9}"/>
                </a:ext>
              </a:extLst>
            </p:cNvPr>
            <p:cNvSpPr/>
            <p:nvPr/>
          </p:nvSpPr>
          <p:spPr>
            <a:xfrm rot="10299074">
              <a:off x="4448078" y="3658920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25" name="Rak pil 24">
              <a:extLst>
                <a:ext uri="{FF2B5EF4-FFF2-40B4-BE49-F238E27FC236}">
                  <a16:creationId xmlns:a16="http://schemas.microsoft.com/office/drawing/2014/main" id="{DD673A95-61E2-524A-B6C0-009261194298}"/>
                </a:ext>
              </a:extLst>
            </p:cNvPr>
            <p:cNvCxnSpPr>
              <a:stCxn id="49" idx="1"/>
              <a:endCxn id="52" idx="0"/>
            </p:cNvCxnSpPr>
            <p:nvPr/>
          </p:nvCxnSpPr>
          <p:spPr>
            <a:xfrm flipV="1">
              <a:off x="2440897" y="3420553"/>
              <a:ext cx="2556667" cy="124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ak pil 26">
              <a:extLst>
                <a:ext uri="{FF2B5EF4-FFF2-40B4-BE49-F238E27FC236}">
                  <a16:creationId xmlns:a16="http://schemas.microsoft.com/office/drawing/2014/main" id="{4E997928-63F3-274D-8A25-42D7C34886C5}"/>
                </a:ext>
              </a:extLst>
            </p:cNvPr>
            <p:cNvCxnSpPr>
              <a:stCxn id="49" idx="1"/>
              <a:endCxn id="65" idx="0"/>
            </p:cNvCxnSpPr>
            <p:nvPr/>
          </p:nvCxnSpPr>
          <p:spPr>
            <a:xfrm>
              <a:off x="2440897" y="3433027"/>
              <a:ext cx="3639828" cy="154570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ak pil 28">
              <a:extLst>
                <a:ext uri="{FF2B5EF4-FFF2-40B4-BE49-F238E27FC236}">
                  <a16:creationId xmlns:a16="http://schemas.microsoft.com/office/drawing/2014/main" id="{66E72DB4-2296-764F-A85B-27D726794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6022" y="3431704"/>
              <a:ext cx="416146" cy="34225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ak pil 31">
              <a:extLst>
                <a:ext uri="{FF2B5EF4-FFF2-40B4-BE49-F238E27FC236}">
                  <a16:creationId xmlns:a16="http://schemas.microsoft.com/office/drawing/2014/main" id="{65DA17A1-DE9C-1F42-AE1C-A09D9DFD6446}"/>
                </a:ext>
              </a:extLst>
            </p:cNvPr>
            <p:cNvCxnSpPr>
              <a:cxnSpLocks/>
              <a:stCxn id="76" idx="1"/>
              <a:endCxn id="62" idx="3"/>
            </p:cNvCxnSpPr>
            <p:nvPr/>
          </p:nvCxnSpPr>
          <p:spPr>
            <a:xfrm flipV="1">
              <a:off x="4616649" y="3534023"/>
              <a:ext cx="2326127" cy="39156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ak pil 35">
              <a:extLst>
                <a:ext uri="{FF2B5EF4-FFF2-40B4-BE49-F238E27FC236}">
                  <a16:creationId xmlns:a16="http://schemas.microsoft.com/office/drawing/2014/main" id="{64E7BDE0-0087-544F-9F7A-8C67E9015F7B}"/>
                </a:ext>
              </a:extLst>
            </p:cNvPr>
            <p:cNvCxnSpPr>
              <a:cxnSpLocks/>
              <a:stCxn id="65" idx="1"/>
              <a:endCxn id="46" idx="1"/>
            </p:cNvCxnSpPr>
            <p:nvPr/>
          </p:nvCxnSpPr>
          <p:spPr>
            <a:xfrm flipH="1" flipV="1">
              <a:off x="5893074" y="4698397"/>
              <a:ext cx="381721" cy="18516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ak pil 77">
              <a:extLst>
                <a:ext uri="{FF2B5EF4-FFF2-40B4-BE49-F238E27FC236}">
                  <a16:creationId xmlns:a16="http://schemas.microsoft.com/office/drawing/2014/main" id="{BFE1980A-9322-C246-BE62-1713C7F23E3F}"/>
                </a:ext>
              </a:extLst>
            </p:cNvPr>
            <p:cNvCxnSpPr>
              <a:stCxn id="46" idx="0"/>
            </p:cNvCxnSpPr>
            <p:nvPr/>
          </p:nvCxnSpPr>
          <p:spPr>
            <a:xfrm flipV="1">
              <a:off x="6001184" y="3573478"/>
              <a:ext cx="941592" cy="879792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45795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 3">
            <a:extLst>
              <a:ext uri="{FF2B5EF4-FFF2-40B4-BE49-F238E27FC236}">
                <a16:creationId xmlns:a16="http://schemas.microsoft.com/office/drawing/2014/main" id="{13A58B49-004A-7A40-9D91-64C4E22BCF23}"/>
              </a:ext>
            </a:extLst>
          </p:cNvPr>
          <p:cNvGrpSpPr/>
          <p:nvPr/>
        </p:nvGrpSpPr>
        <p:grpSpPr>
          <a:xfrm>
            <a:off x="-1073426" y="-238196"/>
            <a:ext cx="15624313" cy="7740593"/>
            <a:chOff x="-452419" y="965755"/>
            <a:chExt cx="10068525" cy="4988146"/>
          </a:xfrm>
        </p:grpSpPr>
        <p:grpSp>
          <p:nvGrpSpPr>
            <p:cNvPr id="2" name="Grupp 1">
              <a:extLst>
                <a:ext uri="{FF2B5EF4-FFF2-40B4-BE49-F238E27FC236}">
                  <a16:creationId xmlns:a16="http://schemas.microsoft.com/office/drawing/2014/main" id="{1F957B50-2E69-354F-B174-7C8C421D8A9E}"/>
                </a:ext>
              </a:extLst>
            </p:cNvPr>
            <p:cNvGrpSpPr/>
            <p:nvPr/>
          </p:nvGrpSpPr>
          <p:grpSpPr>
            <a:xfrm>
              <a:off x="4068416" y="965755"/>
              <a:ext cx="5547690" cy="4988146"/>
              <a:chOff x="4068416" y="965755"/>
              <a:chExt cx="5547690" cy="4988146"/>
            </a:xfrm>
            <a:solidFill>
              <a:srgbClr val="56237B"/>
            </a:solidFill>
          </p:grpSpPr>
          <p:sp>
            <p:nvSpPr>
              <p:cNvPr id="5" name="Hexagon 21">
                <a:extLst>
                  <a:ext uri="{FF2B5EF4-FFF2-40B4-BE49-F238E27FC236}">
                    <a16:creationId xmlns:a16="http://schemas.microsoft.com/office/drawing/2014/main" id="{1127F7B9-B939-DC45-9FE0-EA5951BB7A77}"/>
                  </a:ext>
                </a:extLst>
              </p:cNvPr>
              <p:cNvSpPr/>
              <p:nvPr/>
            </p:nvSpPr>
            <p:spPr>
              <a:xfrm rot="5400000">
                <a:off x="5911944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" name="Hexagon 22">
                <a:extLst>
                  <a:ext uri="{FF2B5EF4-FFF2-40B4-BE49-F238E27FC236}">
                    <a16:creationId xmlns:a16="http://schemas.microsoft.com/office/drawing/2014/main" id="{4C36DB45-E9F0-C546-817B-219FCD68448D}"/>
                  </a:ext>
                </a:extLst>
              </p:cNvPr>
              <p:cNvSpPr/>
              <p:nvPr/>
            </p:nvSpPr>
            <p:spPr>
              <a:xfrm rot="5400000">
                <a:off x="7838478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" name="Hexagon 17">
                <a:extLst>
                  <a:ext uri="{FF2B5EF4-FFF2-40B4-BE49-F238E27FC236}">
                    <a16:creationId xmlns:a16="http://schemas.microsoft.com/office/drawing/2014/main" id="{9C7A83F4-511D-0A49-8B8B-D4C9F1C1B87E}"/>
                  </a:ext>
                </a:extLst>
              </p:cNvPr>
              <p:cNvSpPr/>
              <p:nvPr/>
            </p:nvSpPr>
            <p:spPr>
              <a:xfrm rot="5400000">
                <a:off x="4948677" y="4176273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" name="Hexagon 18">
                <a:extLst>
                  <a:ext uri="{FF2B5EF4-FFF2-40B4-BE49-F238E27FC236}">
                    <a16:creationId xmlns:a16="http://schemas.microsoft.com/office/drawing/2014/main" id="{4ADFFF9D-E1C4-6548-A73C-EC9520C4B4B0}"/>
                  </a:ext>
                </a:extLst>
              </p:cNvPr>
              <p:cNvSpPr/>
              <p:nvPr/>
            </p:nvSpPr>
            <p:spPr>
              <a:xfrm rot="5400000">
                <a:off x="6875211" y="417627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Hexagon 14">
                <a:extLst>
                  <a:ext uri="{FF2B5EF4-FFF2-40B4-BE49-F238E27FC236}">
                    <a16:creationId xmlns:a16="http://schemas.microsoft.com/office/drawing/2014/main" id="{5824FD9B-DC93-454F-8C34-8A843FB9E798}"/>
                  </a:ext>
                </a:extLst>
              </p:cNvPr>
              <p:cNvSpPr/>
              <p:nvPr/>
            </p:nvSpPr>
            <p:spPr>
              <a:xfrm rot="5400000">
                <a:off x="4948677" y="104876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Hexagon 15">
                <a:extLst>
                  <a:ext uri="{FF2B5EF4-FFF2-40B4-BE49-F238E27FC236}">
                    <a16:creationId xmlns:a16="http://schemas.microsoft.com/office/drawing/2014/main" id="{A5F2E04D-D499-364B-B7B7-1974EBFD5A46}"/>
                  </a:ext>
                </a:extLst>
              </p:cNvPr>
              <p:cNvSpPr/>
              <p:nvPr/>
            </p:nvSpPr>
            <p:spPr>
              <a:xfrm rot="5400000">
                <a:off x="6875211" y="1048761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Hexagon 20">
                <a:extLst>
                  <a:ext uri="{FF2B5EF4-FFF2-40B4-BE49-F238E27FC236}">
                    <a16:creationId xmlns:a16="http://schemas.microsoft.com/office/drawing/2014/main" id="{22F9ECEC-24A8-214B-9D45-1E81A3E2B636}"/>
                  </a:ext>
                </a:extLst>
              </p:cNvPr>
              <p:cNvSpPr/>
              <p:nvPr/>
            </p:nvSpPr>
            <p:spPr>
              <a:xfrm rot="5400000">
                <a:off x="3985410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upp 10">
              <a:extLst>
                <a:ext uri="{FF2B5EF4-FFF2-40B4-BE49-F238E27FC236}">
                  <a16:creationId xmlns:a16="http://schemas.microsoft.com/office/drawing/2014/main" id="{E1211C71-5A6E-064D-ACDF-6BDCB062E1B9}"/>
                </a:ext>
              </a:extLst>
            </p:cNvPr>
            <p:cNvGrpSpPr/>
            <p:nvPr/>
          </p:nvGrpSpPr>
          <p:grpSpPr>
            <a:xfrm>
              <a:off x="-452419" y="3186203"/>
              <a:ext cx="2893316" cy="493645"/>
              <a:chOff x="-452419" y="3186203"/>
              <a:chExt cx="2893316" cy="493645"/>
            </a:xfrm>
          </p:grpSpPr>
          <p:sp>
            <p:nvSpPr>
              <p:cNvPr id="49" name="Can 37">
                <a:extLst>
                  <a:ext uri="{FF2B5EF4-FFF2-40B4-BE49-F238E27FC236}">
                    <a16:creationId xmlns:a16="http://schemas.microsoft.com/office/drawing/2014/main" id="{8BC1F24F-82F7-B043-BA4B-3E25E5445282}"/>
                  </a:ext>
                </a:extLst>
              </p:cNvPr>
              <p:cNvSpPr/>
              <p:nvPr/>
            </p:nvSpPr>
            <p:spPr>
              <a:xfrm rot="5400000">
                <a:off x="747416" y="1986368"/>
                <a:ext cx="493645" cy="2893316"/>
              </a:xfrm>
              <a:prstGeom prst="can">
                <a:avLst>
                  <a:gd name="adj" fmla="val 45278"/>
                </a:avLst>
              </a:prstGeom>
              <a:solidFill>
                <a:srgbClr val="FF493E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0" name="textruta 49">
                <a:extLst>
                  <a:ext uri="{FF2B5EF4-FFF2-40B4-BE49-F238E27FC236}">
                    <a16:creationId xmlns:a16="http://schemas.microsoft.com/office/drawing/2014/main" id="{EEF008FF-33C2-5946-BA3A-09F128B2CA01}"/>
                  </a:ext>
                </a:extLst>
              </p:cNvPr>
              <p:cNvSpPr txBox="1"/>
              <p:nvPr/>
            </p:nvSpPr>
            <p:spPr>
              <a:xfrm>
                <a:off x="525239" y="3310011"/>
                <a:ext cx="734599" cy="238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b="1" dirty="0"/>
                  <a:t>Kafka</a:t>
                </a:r>
              </a:p>
            </p:txBody>
          </p:sp>
        </p:grpSp>
        <p:sp>
          <p:nvSpPr>
            <p:cNvPr id="52" name="Heart 11">
              <a:extLst>
                <a:ext uri="{FF2B5EF4-FFF2-40B4-BE49-F238E27FC236}">
                  <a16:creationId xmlns:a16="http://schemas.microsoft.com/office/drawing/2014/main" id="{6102EAF8-AC77-794B-BC2D-89C4741F8BD0}"/>
                </a:ext>
              </a:extLst>
            </p:cNvPr>
            <p:cNvSpPr/>
            <p:nvPr/>
          </p:nvSpPr>
          <p:spPr>
            <a:xfrm rot="14287302">
              <a:off x="4943457" y="3281509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3" name="Heart 11">
              <a:extLst>
                <a:ext uri="{FF2B5EF4-FFF2-40B4-BE49-F238E27FC236}">
                  <a16:creationId xmlns:a16="http://schemas.microsoft.com/office/drawing/2014/main" id="{B8617889-362F-7249-9F14-9A75DD1747E9}"/>
                </a:ext>
              </a:extLst>
            </p:cNvPr>
            <p:cNvSpPr/>
            <p:nvPr/>
          </p:nvSpPr>
          <p:spPr>
            <a:xfrm rot="14287302">
              <a:off x="8431245" y="300926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4" name="Heart 11">
              <a:extLst>
                <a:ext uri="{FF2B5EF4-FFF2-40B4-BE49-F238E27FC236}">
                  <a16:creationId xmlns:a16="http://schemas.microsoft.com/office/drawing/2014/main" id="{8DF8D621-BCAB-794D-BCCC-09324F2FD977}"/>
                </a:ext>
              </a:extLst>
            </p:cNvPr>
            <p:cNvSpPr/>
            <p:nvPr/>
          </p:nvSpPr>
          <p:spPr>
            <a:xfrm rot="14287302">
              <a:off x="5927821" y="145398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5" name="Heart 11">
              <a:extLst>
                <a:ext uri="{FF2B5EF4-FFF2-40B4-BE49-F238E27FC236}">
                  <a16:creationId xmlns:a16="http://schemas.microsoft.com/office/drawing/2014/main" id="{AD9BA0AA-52EC-3141-B633-4FFBBFA2B8D2}"/>
                </a:ext>
              </a:extLst>
            </p:cNvPr>
            <p:cNvSpPr/>
            <p:nvPr/>
          </p:nvSpPr>
          <p:spPr>
            <a:xfrm rot="14287302">
              <a:off x="7283990" y="1628896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6" name="Heart 11">
              <a:extLst>
                <a:ext uri="{FF2B5EF4-FFF2-40B4-BE49-F238E27FC236}">
                  <a16:creationId xmlns:a16="http://schemas.microsoft.com/office/drawing/2014/main" id="{2C4C6DCA-7887-BD46-AD53-F4FBD28EB7AA}"/>
                </a:ext>
              </a:extLst>
            </p:cNvPr>
            <p:cNvSpPr/>
            <p:nvPr/>
          </p:nvSpPr>
          <p:spPr>
            <a:xfrm rot="14287302">
              <a:off x="9095917" y="338432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7" name="Heart 11">
              <a:extLst>
                <a:ext uri="{FF2B5EF4-FFF2-40B4-BE49-F238E27FC236}">
                  <a16:creationId xmlns:a16="http://schemas.microsoft.com/office/drawing/2014/main" id="{6EE51B09-FB52-5242-A387-B855CC21C021}"/>
                </a:ext>
              </a:extLst>
            </p:cNvPr>
            <p:cNvSpPr/>
            <p:nvPr/>
          </p:nvSpPr>
          <p:spPr>
            <a:xfrm rot="14287302">
              <a:off x="6236872" y="3087255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5" name="Heart 11">
              <a:extLst>
                <a:ext uri="{FF2B5EF4-FFF2-40B4-BE49-F238E27FC236}">
                  <a16:creationId xmlns:a16="http://schemas.microsoft.com/office/drawing/2014/main" id="{77D4D342-5B59-5D41-87E0-929FA5CDB957}"/>
                </a:ext>
              </a:extLst>
            </p:cNvPr>
            <p:cNvSpPr/>
            <p:nvPr/>
          </p:nvSpPr>
          <p:spPr>
            <a:xfrm rot="14287302">
              <a:off x="6026618" y="4839692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7" name="Heart 11">
              <a:extLst>
                <a:ext uri="{FF2B5EF4-FFF2-40B4-BE49-F238E27FC236}">
                  <a16:creationId xmlns:a16="http://schemas.microsoft.com/office/drawing/2014/main" id="{C9F506E3-5B38-654C-A83D-40CA50CF5A51}"/>
                </a:ext>
              </a:extLst>
            </p:cNvPr>
            <p:cNvSpPr/>
            <p:nvPr/>
          </p:nvSpPr>
          <p:spPr>
            <a:xfrm rot="11314060">
              <a:off x="7650617" y="4601541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9" name="Heart 11">
              <a:extLst>
                <a:ext uri="{FF2B5EF4-FFF2-40B4-BE49-F238E27FC236}">
                  <a16:creationId xmlns:a16="http://schemas.microsoft.com/office/drawing/2014/main" id="{333B4065-DD7B-2D4C-B83C-ABC163F8EC87}"/>
                </a:ext>
              </a:extLst>
            </p:cNvPr>
            <p:cNvSpPr/>
            <p:nvPr/>
          </p:nvSpPr>
          <p:spPr>
            <a:xfrm rot="14287302">
              <a:off x="6513103" y="3648993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2" name="Isosceles Triangle 2">
              <a:extLst>
                <a:ext uri="{FF2B5EF4-FFF2-40B4-BE49-F238E27FC236}">
                  <a16:creationId xmlns:a16="http://schemas.microsoft.com/office/drawing/2014/main" id="{B04693C2-CEC0-3D41-9BA9-55ED2439EA6C}"/>
                </a:ext>
              </a:extLst>
            </p:cNvPr>
            <p:cNvSpPr/>
            <p:nvPr/>
          </p:nvSpPr>
          <p:spPr>
            <a:xfrm rot="10299074">
              <a:off x="5772342" y="223809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Isosceles Triangle 2">
              <a:extLst>
                <a:ext uri="{FF2B5EF4-FFF2-40B4-BE49-F238E27FC236}">
                  <a16:creationId xmlns:a16="http://schemas.microsoft.com/office/drawing/2014/main" id="{0163C3DD-3E75-DE42-B096-FE4C8332C8FA}"/>
                </a:ext>
              </a:extLst>
            </p:cNvPr>
            <p:cNvSpPr/>
            <p:nvPr/>
          </p:nvSpPr>
          <p:spPr>
            <a:xfrm rot="10299074">
              <a:off x="7889682" y="14662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Isosceles Triangle 2">
              <a:extLst>
                <a:ext uri="{FF2B5EF4-FFF2-40B4-BE49-F238E27FC236}">
                  <a16:creationId xmlns:a16="http://schemas.microsoft.com/office/drawing/2014/main" id="{544D9E9A-6071-694B-9BA1-6BC48811472D}"/>
                </a:ext>
              </a:extLst>
            </p:cNvPr>
            <p:cNvSpPr/>
            <p:nvPr/>
          </p:nvSpPr>
          <p:spPr>
            <a:xfrm rot="10299074">
              <a:off x="5724503" y="44317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Isosceles Triangle 2">
              <a:extLst>
                <a:ext uri="{FF2B5EF4-FFF2-40B4-BE49-F238E27FC236}">
                  <a16:creationId xmlns:a16="http://schemas.microsoft.com/office/drawing/2014/main" id="{FED43E3D-27FC-A044-A3AC-7E5F6D430CD0}"/>
                </a:ext>
              </a:extLst>
            </p:cNvPr>
            <p:cNvSpPr/>
            <p:nvPr/>
          </p:nvSpPr>
          <p:spPr>
            <a:xfrm rot="10299074">
              <a:off x="7889681" y="519035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8" name="Isosceles Triangle 2">
              <a:extLst>
                <a:ext uri="{FF2B5EF4-FFF2-40B4-BE49-F238E27FC236}">
                  <a16:creationId xmlns:a16="http://schemas.microsoft.com/office/drawing/2014/main" id="{07AD6A00-D0E4-EE4B-99DA-62D703E4D4DD}"/>
                </a:ext>
              </a:extLst>
            </p:cNvPr>
            <p:cNvSpPr/>
            <p:nvPr/>
          </p:nvSpPr>
          <p:spPr>
            <a:xfrm rot="10299074">
              <a:off x="8662321" y="3345986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1861024C-4E39-5E43-873C-DFF746A06FFE}"/>
                </a:ext>
              </a:extLst>
            </p:cNvPr>
            <p:cNvSpPr/>
            <p:nvPr/>
          </p:nvSpPr>
          <p:spPr>
            <a:xfrm rot="18900000">
              <a:off x="7742002" y="201614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2" name="Rectangle 7">
              <a:extLst>
                <a:ext uri="{FF2B5EF4-FFF2-40B4-BE49-F238E27FC236}">
                  <a16:creationId xmlns:a16="http://schemas.microsoft.com/office/drawing/2014/main" id="{3FE099F5-0A02-7A4E-A0F2-84A13AAB2FD6}"/>
                </a:ext>
              </a:extLst>
            </p:cNvPr>
            <p:cNvSpPr/>
            <p:nvPr/>
          </p:nvSpPr>
          <p:spPr>
            <a:xfrm rot="18900000">
              <a:off x="6827495" y="330013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4112728D-3E3F-7E4A-B336-223C32D8DC31}"/>
                </a:ext>
              </a:extLst>
            </p:cNvPr>
            <p:cNvCxnSpPr>
              <a:cxnSpLocks/>
              <a:stCxn id="49" idx="1"/>
              <a:endCxn id="54" idx="0"/>
            </p:cNvCxnSpPr>
            <p:nvPr/>
          </p:nvCxnSpPr>
          <p:spPr>
            <a:xfrm flipV="1">
              <a:off x="2440897" y="1593024"/>
              <a:ext cx="3541031" cy="184000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Rak pil 69">
              <a:extLst>
                <a:ext uri="{FF2B5EF4-FFF2-40B4-BE49-F238E27FC236}">
                  <a16:creationId xmlns:a16="http://schemas.microsoft.com/office/drawing/2014/main" id="{ED5DFD88-CF5D-E54E-B4EC-A8091735F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5056" y="1754780"/>
              <a:ext cx="153373" cy="57006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ak pil 74">
              <a:extLst>
                <a:ext uri="{FF2B5EF4-FFF2-40B4-BE49-F238E27FC236}">
                  <a16:creationId xmlns:a16="http://schemas.microsoft.com/office/drawing/2014/main" id="{C74550AE-5B19-884D-AAD6-51995CCD5F63}"/>
                </a:ext>
              </a:extLst>
            </p:cNvPr>
            <p:cNvCxnSpPr>
              <a:cxnSpLocks/>
            </p:cNvCxnSpPr>
            <p:nvPr/>
          </p:nvCxnSpPr>
          <p:spPr>
            <a:xfrm>
              <a:off x="5976769" y="2384916"/>
              <a:ext cx="908697" cy="9997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Isosceles Triangle 2">
              <a:extLst>
                <a:ext uri="{FF2B5EF4-FFF2-40B4-BE49-F238E27FC236}">
                  <a16:creationId xmlns:a16="http://schemas.microsoft.com/office/drawing/2014/main" id="{0165AEF3-AD6A-E74D-B500-F657CF6A12E9}"/>
                </a:ext>
              </a:extLst>
            </p:cNvPr>
            <p:cNvSpPr/>
            <p:nvPr/>
          </p:nvSpPr>
          <p:spPr>
            <a:xfrm rot="10299074">
              <a:off x="4448078" y="3658920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25" name="Rak pil 24">
              <a:extLst>
                <a:ext uri="{FF2B5EF4-FFF2-40B4-BE49-F238E27FC236}">
                  <a16:creationId xmlns:a16="http://schemas.microsoft.com/office/drawing/2014/main" id="{DD673A95-61E2-524A-B6C0-009261194298}"/>
                </a:ext>
              </a:extLst>
            </p:cNvPr>
            <p:cNvCxnSpPr>
              <a:stCxn id="49" idx="1"/>
              <a:endCxn id="52" idx="0"/>
            </p:cNvCxnSpPr>
            <p:nvPr/>
          </p:nvCxnSpPr>
          <p:spPr>
            <a:xfrm flipV="1">
              <a:off x="2440897" y="3420553"/>
              <a:ext cx="2556667" cy="124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ak pil 26">
              <a:extLst>
                <a:ext uri="{FF2B5EF4-FFF2-40B4-BE49-F238E27FC236}">
                  <a16:creationId xmlns:a16="http://schemas.microsoft.com/office/drawing/2014/main" id="{4E997928-63F3-274D-8A25-42D7C34886C5}"/>
                </a:ext>
              </a:extLst>
            </p:cNvPr>
            <p:cNvCxnSpPr>
              <a:stCxn id="49" idx="1"/>
              <a:endCxn id="65" idx="0"/>
            </p:cNvCxnSpPr>
            <p:nvPr/>
          </p:nvCxnSpPr>
          <p:spPr>
            <a:xfrm>
              <a:off x="2440897" y="3433027"/>
              <a:ext cx="3639828" cy="154570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ak pil 28">
              <a:extLst>
                <a:ext uri="{FF2B5EF4-FFF2-40B4-BE49-F238E27FC236}">
                  <a16:creationId xmlns:a16="http://schemas.microsoft.com/office/drawing/2014/main" id="{66E72DB4-2296-764F-A85B-27D726794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6022" y="3431704"/>
              <a:ext cx="416146" cy="34225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ak pil 31">
              <a:extLst>
                <a:ext uri="{FF2B5EF4-FFF2-40B4-BE49-F238E27FC236}">
                  <a16:creationId xmlns:a16="http://schemas.microsoft.com/office/drawing/2014/main" id="{65DA17A1-DE9C-1F42-AE1C-A09D9DFD6446}"/>
                </a:ext>
              </a:extLst>
            </p:cNvPr>
            <p:cNvCxnSpPr>
              <a:cxnSpLocks/>
              <a:stCxn id="76" idx="1"/>
              <a:endCxn id="62" idx="3"/>
            </p:cNvCxnSpPr>
            <p:nvPr/>
          </p:nvCxnSpPr>
          <p:spPr>
            <a:xfrm flipV="1">
              <a:off x="4616649" y="3534023"/>
              <a:ext cx="2326127" cy="39156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ak pil 35">
              <a:extLst>
                <a:ext uri="{FF2B5EF4-FFF2-40B4-BE49-F238E27FC236}">
                  <a16:creationId xmlns:a16="http://schemas.microsoft.com/office/drawing/2014/main" id="{64E7BDE0-0087-544F-9F7A-8C67E9015F7B}"/>
                </a:ext>
              </a:extLst>
            </p:cNvPr>
            <p:cNvCxnSpPr>
              <a:cxnSpLocks/>
              <a:stCxn id="65" idx="1"/>
              <a:endCxn id="46" idx="1"/>
            </p:cNvCxnSpPr>
            <p:nvPr/>
          </p:nvCxnSpPr>
          <p:spPr>
            <a:xfrm flipH="1" flipV="1">
              <a:off x="5893074" y="4698397"/>
              <a:ext cx="381721" cy="18516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ak pil 77">
              <a:extLst>
                <a:ext uri="{FF2B5EF4-FFF2-40B4-BE49-F238E27FC236}">
                  <a16:creationId xmlns:a16="http://schemas.microsoft.com/office/drawing/2014/main" id="{BFE1980A-9322-C246-BE62-1713C7F23E3F}"/>
                </a:ext>
              </a:extLst>
            </p:cNvPr>
            <p:cNvCxnSpPr>
              <a:stCxn id="46" idx="0"/>
            </p:cNvCxnSpPr>
            <p:nvPr/>
          </p:nvCxnSpPr>
          <p:spPr>
            <a:xfrm flipV="1">
              <a:off x="6001184" y="3573478"/>
              <a:ext cx="941592" cy="879792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Picture 2">
            <a:extLst>
              <a:ext uri="{FF2B5EF4-FFF2-40B4-BE49-F238E27FC236}">
                <a16:creationId xmlns:a16="http://schemas.microsoft.com/office/drawing/2014/main" id="{D3A1A215-8450-1C48-99C5-EF9C3CBF4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920" y="1275061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313C891E-3C20-F448-BC08-2D2CF9FA0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775" y="2118077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1EE842B1-2C89-BA44-BD00-44017FB7A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653" y="3699192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8E74B90E-B0E3-7F40-93F8-8C1BA427D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826" y="4380206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>
            <a:extLst>
              <a:ext uri="{FF2B5EF4-FFF2-40B4-BE49-F238E27FC236}">
                <a16:creationId xmlns:a16="http://schemas.microsoft.com/office/drawing/2014/main" id="{A938F860-2842-8E47-97C6-33EE128D1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103" y="4969783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>
            <a:extLst>
              <a:ext uri="{FF2B5EF4-FFF2-40B4-BE49-F238E27FC236}">
                <a16:creationId xmlns:a16="http://schemas.microsoft.com/office/drawing/2014/main" id="{7585FB0A-8161-7846-90DE-E9E2BAEB1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532" y="3255330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8632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05561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Arial Rounded MT Bold" panose="020F0704030504030204" pitchFamily="34" charset="77"/>
              </a:rPr>
              <a:t>Solution: </a:t>
            </a:r>
            <a:r>
              <a:rPr lang="sv-SE" sz="4000" i="1" dirty="0" err="1">
                <a:latin typeface="Arial Rounded MT Bold" panose="020F0704030504030204" pitchFamily="34" charset="77"/>
              </a:rPr>
              <a:t>Local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Affinity</a:t>
            </a:r>
            <a:endParaRPr lang="sv-SE" sz="4000" i="1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769058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 descr="Actor">
            <a:extLst>
              <a:ext uri="{FF2B5EF4-FFF2-40B4-BE49-F238E27FC236}">
                <a16:creationId xmlns:a16="http://schemas.microsoft.com/office/drawing/2014/main" id="{7E2E3C54-4DFF-784E-BBF6-32831295B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2426" r="4479" b="2195"/>
          <a:stretch/>
        </p:blipFill>
        <p:spPr bwMode="auto">
          <a:xfrm>
            <a:off x="1536700" y="1118130"/>
            <a:ext cx="8877300" cy="462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842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ctor">
            <a:extLst>
              <a:ext uri="{FF2B5EF4-FFF2-40B4-BE49-F238E27FC236}">
                <a16:creationId xmlns:a16="http://schemas.microsoft.com/office/drawing/2014/main" id="{DE50043C-5BDB-A64B-A657-C9CE6A8FD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2407" r="1569" b="2593"/>
          <a:stretch/>
        </p:blipFill>
        <p:spPr bwMode="auto">
          <a:xfrm>
            <a:off x="1612900" y="165100"/>
            <a:ext cx="904240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E4FD94C-E6F1-CB44-B6DC-AF1C722F9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138" y="4118927"/>
            <a:ext cx="575657" cy="57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4045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ctor">
            <a:extLst>
              <a:ext uri="{FF2B5EF4-FFF2-40B4-BE49-F238E27FC236}">
                <a16:creationId xmlns:a16="http://schemas.microsoft.com/office/drawing/2014/main" id="{76ACF73B-927C-5D45-B026-214B35F54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" t="1851" r="1569" b="3149"/>
          <a:stretch/>
        </p:blipFill>
        <p:spPr bwMode="auto">
          <a:xfrm>
            <a:off x="1524000" y="127000"/>
            <a:ext cx="913130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920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8200" y="2966923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”An </a:t>
            </a:r>
            <a:r>
              <a:rPr lang="sv-SE" sz="2400" b="1" i="1" dirty="0" err="1">
                <a:solidFill>
                  <a:srgbClr val="FFE699"/>
                </a:solidFill>
              </a:rPr>
              <a:t>island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consistency</a:t>
            </a:r>
            <a:r>
              <a:rPr lang="sv-SE" sz="2400" b="1" i="1" dirty="0">
                <a:solidFill>
                  <a:srgbClr val="FFE699"/>
                </a:solidFill>
              </a:rPr>
              <a:t> in a </a:t>
            </a:r>
            <a:r>
              <a:rPr lang="sv-SE" sz="2400" b="1" i="1" dirty="0" err="1">
                <a:solidFill>
                  <a:srgbClr val="FFE699"/>
                </a:solidFill>
              </a:rPr>
              <a:t>sea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concurrency</a:t>
            </a:r>
            <a:r>
              <a:rPr lang="sv-SE" sz="2400" b="1" i="1" dirty="0">
                <a:solidFill>
                  <a:srgbClr val="FFE699"/>
                </a:solidFill>
              </a:rPr>
              <a:t>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Shared</a:t>
            </a:r>
            <a:r>
              <a:rPr lang="sv-SE" sz="2400" b="1" i="1" dirty="0">
                <a:solidFill>
                  <a:srgbClr val="FFE699"/>
                </a:solidFill>
              </a:rPr>
              <a:t>  </a:t>
            </a:r>
            <a:r>
              <a:rPr lang="sv-SE" sz="2400" b="1" i="1" dirty="0" err="1">
                <a:solidFill>
                  <a:srgbClr val="FFE699"/>
                </a:solidFill>
              </a:rPr>
              <a:t>nothing</a:t>
            </a:r>
            <a:r>
              <a:rPr lang="sv-SE" sz="2400" b="1" i="1" dirty="0">
                <a:solidFill>
                  <a:srgbClr val="FFE699"/>
                </a:solidFill>
              </a:rPr>
              <a:t>”, ”Black box”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Location</a:t>
            </a:r>
            <a:r>
              <a:rPr lang="sv-SE" sz="2400" b="1" i="1" dirty="0">
                <a:solidFill>
                  <a:srgbClr val="FFE699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Actor</a:t>
            </a:r>
            <a:r>
              <a:rPr lang="sv-SE" sz="66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Model</a:t>
            </a:r>
            <a:endParaRPr lang="sv-SE" sz="66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44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ctor">
            <a:extLst>
              <a:ext uri="{FF2B5EF4-FFF2-40B4-BE49-F238E27FC236}">
                <a16:creationId xmlns:a16="http://schemas.microsoft.com/office/drawing/2014/main" id="{6EA25704-1642-8CED-6DF0-FF605E777C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t="2353" r="3750" b="3554"/>
          <a:stretch/>
        </p:blipFill>
        <p:spPr bwMode="auto">
          <a:xfrm>
            <a:off x="1536701" y="1271540"/>
            <a:ext cx="9004300" cy="460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0176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181A2B-01D3-9DA4-2483-DAC5FD65A7F3}"/>
              </a:ext>
            </a:extLst>
          </p:cNvPr>
          <p:cNvSpPr txBox="1"/>
          <p:nvPr/>
        </p:nvSpPr>
        <p:spPr>
          <a:xfrm>
            <a:off x="1998856" y="0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 err="1">
                <a:latin typeface="+mn-lt"/>
              </a:rPr>
              <a:t>Aggregating</a:t>
            </a:r>
            <a:r>
              <a:rPr lang="sv-SE" sz="4000" b="0" i="1" dirty="0">
                <a:latin typeface="+mn-lt"/>
              </a:rPr>
              <a:t> </a:t>
            </a:r>
            <a:r>
              <a:rPr lang="sv-SE" sz="4000" b="0" i="1" dirty="0" err="1">
                <a:latin typeface="+mn-lt"/>
              </a:rPr>
              <a:t>Hierarchical</a:t>
            </a:r>
            <a:r>
              <a:rPr lang="sv-SE" sz="4000" b="0" i="1" dirty="0">
                <a:latin typeface="+mn-lt"/>
              </a:rPr>
              <a:t> Data</a:t>
            </a:r>
            <a:endParaRPr lang="sv-SE" sz="4000" i="1" dirty="0">
              <a:latin typeface="+mn-lt"/>
            </a:endParaRPr>
          </a:p>
        </p:txBody>
      </p: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9D9E19E1-87B3-6DF9-09DB-1896AB43B409}"/>
              </a:ext>
            </a:extLst>
          </p:cNvPr>
          <p:cNvCxnSpPr>
            <a:cxnSpLocks/>
            <a:stCxn id="30" idx="3"/>
            <a:endCxn id="24" idx="7"/>
          </p:cNvCxnSpPr>
          <p:nvPr/>
        </p:nvCxnSpPr>
        <p:spPr>
          <a:xfrm flipH="1">
            <a:off x="5256478" y="2333243"/>
            <a:ext cx="448000" cy="4591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8477B7-1FF7-62AD-4D75-845058147588}"/>
              </a:ext>
            </a:extLst>
          </p:cNvPr>
          <p:cNvCxnSpPr>
            <a:stCxn id="24" idx="3"/>
            <a:endCxn id="23" idx="7"/>
          </p:cNvCxnSpPr>
          <p:nvPr/>
        </p:nvCxnSpPr>
        <p:spPr>
          <a:xfrm flipH="1">
            <a:off x="4199568" y="349773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3">
            <a:extLst>
              <a:ext uri="{FF2B5EF4-FFF2-40B4-BE49-F238E27FC236}">
                <a16:creationId xmlns:a16="http://schemas.microsoft.com/office/drawing/2014/main" id="{91E99D49-E871-9E3E-90F2-9ED3E39A5538}"/>
              </a:ext>
            </a:extLst>
          </p:cNvPr>
          <p:cNvCxnSpPr>
            <a:stCxn id="23" idx="3"/>
            <a:endCxn id="31" idx="7"/>
          </p:cNvCxnSpPr>
          <p:nvPr/>
        </p:nvCxnSpPr>
        <p:spPr>
          <a:xfrm flipH="1">
            <a:off x="3086972" y="459617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7">
            <a:extLst>
              <a:ext uri="{FF2B5EF4-FFF2-40B4-BE49-F238E27FC236}">
                <a16:creationId xmlns:a16="http://schemas.microsoft.com/office/drawing/2014/main" id="{D1D26FEA-97D2-F057-03C0-6DA4ABBE6898}"/>
              </a:ext>
            </a:extLst>
          </p:cNvPr>
          <p:cNvCxnSpPr>
            <a:stCxn id="23" idx="5"/>
            <a:endCxn id="21" idx="1"/>
          </p:cNvCxnSpPr>
          <p:nvPr/>
        </p:nvCxnSpPr>
        <p:spPr>
          <a:xfrm>
            <a:off x="4199568" y="459617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6">
            <a:extLst>
              <a:ext uri="{FF2B5EF4-FFF2-40B4-BE49-F238E27FC236}">
                <a16:creationId xmlns:a16="http://schemas.microsoft.com/office/drawing/2014/main" id="{B868CB73-A26E-618C-73EC-66A98A91C299}"/>
              </a:ext>
            </a:extLst>
          </p:cNvPr>
          <p:cNvCxnSpPr>
            <a:stCxn id="25" idx="5"/>
            <a:endCxn id="26" idx="1"/>
          </p:cNvCxnSpPr>
          <p:nvPr/>
        </p:nvCxnSpPr>
        <p:spPr>
          <a:xfrm>
            <a:off x="7578850" y="3497736"/>
            <a:ext cx="374839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7">
            <a:extLst>
              <a:ext uri="{FF2B5EF4-FFF2-40B4-BE49-F238E27FC236}">
                <a16:creationId xmlns:a16="http://schemas.microsoft.com/office/drawing/2014/main" id="{1CE98AC2-4CF2-FC4E-268E-F6FDF8E95F55}"/>
              </a:ext>
            </a:extLst>
          </p:cNvPr>
          <p:cNvCxnSpPr>
            <a:stCxn id="26" idx="3"/>
            <a:endCxn id="27" idx="7"/>
          </p:cNvCxnSpPr>
          <p:nvPr/>
        </p:nvCxnSpPr>
        <p:spPr>
          <a:xfrm flipH="1">
            <a:off x="7578850" y="4612444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9">
            <a:extLst>
              <a:ext uri="{FF2B5EF4-FFF2-40B4-BE49-F238E27FC236}">
                <a16:creationId xmlns:a16="http://schemas.microsoft.com/office/drawing/2014/main" id="{521D69A7-888D-A1BB-CB15-7735798F2E70}"/>
              </a:ext>
            </a:extLst>
          </p:cNvPr>
          <p:cNvCxnSpPr>
            <a:stCxn id="26" idx="4"/>
            <a:endCxn id="28" idx="0"/>
          </p:cNvCxnSpPr>
          <p:nvPr/>
        </p:nvCxnSpPr>
        <p:spPr>
          <a:xfrm>
            <a:off x="8306369" y="4758528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41">
            <a:extLst>
              <a:ext uri="{FF2B5EF4-FFF2-40B4-BE49-F238E27FC236}">
                <a16:creationId xmlns:a16="http://schemas.microsoft.com/office/drawing/2014/main" id="{F347AA9B-F888-E985-2301-DBB4EDCC319B}"/>
              </a:ext>
            </a:extLst>
          </p:cNvPr>
          <p:cNvCxnSpPr>
            <a:cxnSpLocks/>
            <a:stCxn id="30" idx="5"/>
            <a:endCxn id="25" idx="1"/>
          </p:cNvCxnSpPr>
          <p:nvPr/>
        </p:nvCxnSpPr>
        <p:spPr>
          <a:xfrm>
            <a:off x="6409837" y="2333243"/>
            <a:ext cx="463654" cy="4591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58">
            <a:extLst>
              <a:ext uri="{FF2B5EF4-FFF2-40B4-BE49-F238E27FC236}">
                <a16:creationId xmlns:a16="http://schemas.microsoft.com/office/drawing/2014/main" id="{C76A6CAB-6D6E-4C63-EB33-67CEE214EC08}"/>
              </a:ext>
            </a:extLst>
          </p:cNvPr>
          <p:cNvCxnSpPr>
            <a:stCxn id="26" idx="5"/>
            <a:endCxn id="29" idx="1"/>
          </p:cNvCxnSpPr>
          <p:nvPr/>
        </p:nvCxnSpPr>
        <p:spPr>
          <a:xfrm>
            <a:off x="8659048" y="4612444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7">
            <a:extLst>
              <a:ext uri="{FF2B5EF4-FFF2-40B4-BE49-F238E27FC236}">
                <a16:creationId xmlns:a16="http://schemas.microsoft.com/office/drawing/2014/main" id="{0B1CABD9-70D3-D621-A596-E135A7FA564D}"/>
              </a:ext>
            </a:extLst>
          </p:cNvPr>
          <p:cNvSpPr/>
          <p:nvPr/>
        </p:nvSpPr>
        <p:spPr>
          <a:xfrm>
            <a:off x="4405035" y="48575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2</a:t>
            </a: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EB40E9C3-AADE-3FEC-0F1C-5CA33D30ABC2}"/>
              </a:ext>
            </a:extLst>
          </p:cNvPr>
          <p:cNvSpPr/>
          <p:nvPr/>
        </p:nvSpPr>
        <p:spPr>
          <a:xfrm>
            <a:off x="3348125" y="374472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 err="1"/>
              <a:t>Org</a:t>
            </a:r>
            <a:r>
              <a:rPr lang="sv-SE" sz="1400" b="1" dirty="0"/>
              <a:t> 1</a:t>
            </a:r>
          </a:p>
        </p:txBody>
      </p:sp>
      <p:sp>
        <p:nvSpPr>
          <p:cNvPr id="24" name="Oval 3">
            <a:extLst>
              <a:ext uri="{FF2B5EF4-FFF2-40B4-BE49-F238E27FC236}">
                <a16:creationId xmlns:a16="http://schemas.microsoft.com/office/drawing/2014/main" id="{90C62A04-B889-6363-ACE4-91E9A4ED023D}"/>
              </a:ext>
            </a:extLst>
          </p:cNvPr>
          <p:cNvSpPr/>
          <p:nvPr/>
        </p:nvSpPr>
        <p:spPr>
          <a:xfrm>
            <a:off x="4405035" y="26462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Country 1</a:t>
            </a:r>
          </a:p>
        </p:txBody>
      </p:sp>
      <p:sp>
        <p:nvSpPr>
          <p:cNvPr id="25" name="Oval 31">
            <a:extLst>
              <a:ext uri="{FF2B5EF4-FFF2-40B4-BE49-F238E27FC236}">
                <a16:creationId xmlns:a16="http://schemas.microsoft.com/office/drawing/2014/main" id="{B5885B7A-6631-82CA-7C27-F579336FEEEA}"/>
              </a:ext>
            </a:extLst>
          </p:cNvPr>
          <p:cNvSpPr/>
          <p:nvPr/>
        </p:nvSpPr>
        <p:spPr>
          <a:xfrm>
            <a:off x="6727407" y="26462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Country 2</a:t>
            </a:r>
          </a:p>
        </p:txBody>
      </p:sp>
      <p:sp>
        <p:nvSpPr>
          <p:cNvPr id="26" name="Oval 32">
            <a:extLst>
              <a:ext uri="{FF2B5EF4-FFF2-40B4-BE49-F238E27FC236}">
                <a16:creationId xmlns:a16="http://schemas.microsoft.com/office/drawing/2014/main" id="{36A1845B-7315-0C12-E8EA-54F5B8DF42FC}"/>
              </a:ext>
            </a:extLst>
          </p:cNvPr>
          <p:cNvSpPr/>
          <p:nvPr/>
        </p:nvSpPr>
        <p:spPr>
          <a:xfrm>
            <a:off x="7807605" y="376100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 err="1"/>
              <a:t>Org</a:t>
            </a:r>
            <a:r>
              <a:rPr lang="sv-SE" sz="1400" b="1" dirty="0"/>
              <a:t> 2</a:t>
            </a:r>
          </a:p>
        </p:txBody>
      </p:sp>
      <p:sp>
        <p:nvSpPr>
          <p:cNvPr id="27" name="Oval 34">
            <a:extLst>
              <a:ext uri="{FF2B5EF4-FFF2-40B4-BE49-F238E27FC236}">
                <a16:creationId xmlns:a16="http://schemas.microsoft.com/office/drawing/2014/main" id="{02A5603D-67A7-8252-4F5D-E20143B24EA4}"/>
              </a:ext>
            </a:extLst>
          </p:cNvPr>
          <p:cNvSpPr/>
          <p:nvPr/>
        </p:nvSpPr>
        <p:spPr>
          <a:xfrm>
            <a:off x="6727407" y="485538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3</a:t>
            </a:r>
          </a:p>
        </p:txBody>
      </p:sp>
      <p:sp>
        <p:nvSpPr>
          <p:cNvPr id="28" name="Oval 35">
            <a:extLst>
              <a:ext uri="{FF2B5EF4-FFF2-40B4-BE49-F238E27FC236}">
                <a16:creationId xmlns:a16="http://schemas.microsoft.com/office/drawing/2014/main" id="{A0546AEE-78C9-4BF6-81F7-0C593E2833A7}"/>
              </a:ext>
            </a:extLst>
          </p:cNvPr>
          <p:cNvSpPr/>
          <p:nvPr/>
        </p:nvSpPr>
        <p:spPr>
          <a:xfrm>
            <a:off x="7807605" y="485538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4</a:t>
            </a: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id="{32EE6800-ABB2-43E7-8FB5-F2F57DAC9590}"/>
              </a:ext>
            </a:extLst>
          </p:cNvPr>
          <p:cNvSpPr/>
          <p:nvPr/>
        </p:nvSpPr>
        <p:spPr>
          <a:xfrm>
            <a:off x="8887804" y="48575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5</a:t>
            </a:r>
          </a:p>
        </p:txBody>
      </p:sp>
      <p:sp>
        <p:nvSpPr>
          <p:cNvPr id="30" name="Oval 2">
            <a:extLst>
              <a:ext uri="{FF2B5EF4-FFF2-40B4-BE49-F238E27FC236}">
                <a16:creationId xmlns:a16="http://schemas.microsoft.com/office/drawing/2014/main" id="{AB0ABA62-5EA8-9A65-E9BE-98E3D49872D2}"/>
              </a:ext>
            </a:extLst>
          </p:cNvPr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Global</a:t>
            </a:r>
          </a:p>
        </p:txBody>
      </p:sp>
      <p:sp>
        <p:nvSpPr>
          <p:cNvPr id="31" name="Oval 38">
            <a:extLst>
              <a:ext uri="{FF2B5EF4-FFF2-40B4-BE49-F238E27FC236}">
                <a16:creationId xmlns:a16="http://schemas.microsoft.com/office/drawing/2014/main" id="{01BB2941-5DDD-0AFB-8258-8F4A4069953F}"/>
              </a:ext>
            </a:extLst>
          </p:cNvPr>
          <p:cNvSpPr/>
          <p:nvPr/>
        </p:nvSpPr>
        <p:spPr>
          <a:xfrm>
            <a:off x="2235529" y="483816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1</a:t>
            </a:r>
          </a:p>
        </p:txBody>
      </p:sp>
    </p:spTree>
    <p:extLst>
      <p:ext uri="{BB962C8B-B14F-4D97-AF65-F5344CB8AC3E}">
        <p14:creationId xmlns:p14="http://schemas.microsoft.com/office/powerpoint/2010/main" val="290309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Actor</a:t>
            </a:r>
            <a:r>
              <a:rPr lang="sv-SE" sz="66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Model</a:t>
            </a:r>
            <a:endParaRPr lang="sv-SE" sz="66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697463" y="2991587"/>
            <a:ext cx="6126762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BEAM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Erlang</a:t>
            </a:r>
            <a:r>
              <a:rPr lang="sv-SE" sz="2400" dirty="0">
                <a:solidFill>
                  <a:srgbClr val="FFE699"/>
                </a:solidFill>
              </a:rPr>
              <a:t>, Elixir, LFE</a:t>
            </a:r>
          </a:p>
          <a:p>
            <a:pPr marL="0" indent="0">
              <a:buNone/>
            </a:pPr>
            <a:r>
              <a:rPr lang="sv-SE" sz="2400" b="1" dirty="0"/>
              <a:t>JVM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Akka, </a:t>
            </a:r>
            <a:r>
              <a:rPr lang="sv-SE" sz="2400" dirty="0" err="1">
                <a:solidFill>
                  <a:srgbClr val="FFE699"/>
                </a:solidFill>
              </a:rPr>
              <a:t>Orbit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/>
              <a:t>.NET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Akka.NET</a:t>
            </a:r>
            <a:r>
              <a:rPr lang="sv-SE" sz="2400" dirty="0">
                <a:solidFill>
                  <a:srgbClr val="FFE699"/>
                </a:solidFill>
              </a:rPr>
              <a:t>,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r>
              <a:rPr lang="sv-SE" sz="2400" dirty="0">
                <a:solidFill>
                  <a:srgbClr val="FFE699"/>
                </a:solidFill>
              </a:rPr>
              <a:t>, Project Orleans</a:t>
            </a:r>
          </a:p>
          <a:p>
            <a:pPr marL="0" indent="0">
              <a:buNone/>
            </a:pPr>
            <a:r>
              <a:rPr lang="sv-SE" sz="2400" b="1" dirty="0"/>
              <a:t>Go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0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1898635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OOP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24116" y="189863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82393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74924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8200" y="466660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method</a:t>
            </a:r>
            <a:r>
              <a:rPr lang="sv-SE" sz="2800" b="1" dirty="0"/>
              <a:t> calls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24116" y="282393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74924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24116" y="466660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Asynchronous</a:t>
            </a:r>
            <a:r>
              <a:rPr lang="sv-SE" sz="2800" b="1" dirty="0"/>
              <a:t> </a:t>
            </a:r>
            <a:r>
              <a:rPr lang="sv-SE" sz="2800" b="1" dirty="0" err="1"/>
              <a:t>message</a:t>
            </a:r>
            <a:r>
              <a:rPr lang="sv-SE" sz="2800" b="1" dirty="0"/>
              <a:t> </a:t>
            </a:r>
            <a:r>
              <a:rPr lang="sv-SE" sz="2800" b="1" dirty="0" err="1"/>
              <a:t>passing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>
                <a:latin typeface="Arial Rounded MT Bold" panose="020F0704030504030204" pitchFamily="34" charset="77"/>
              </a:rPr>
              <a:t>OOP </a:t>
            </a:r>
            <a:r>
              <a:rPr lang="sv-SE" sz="6000" dirty="0">
                <a:latin typeface="Arial Rounded MT Bold" panose="020F0704030504030204" pitchFamily="34" charset="77"/>
              </a:rPr>
              <a:t>vs.</a:t>
            </a:r>
            <a:r>
              <a:rPr lang="sv-SE" sz="6000" b="1" dirty="0">
                <a:latin typeface="Arial Rounded MT Bold" panose="020F0704030504030204" pitchFamily="34" charset="77"/>
              </a:rPr>
              <a:t> </a:t>
            </a:r>
            <a:r>
              <a:rPr lang="sv-SE" sz="6000" b="1" dirty="0" err="1">
                <a:latin typeface="Arial Rounded MT Bold" panose="020F0704030504030204" pitchFamily="34" charset="77"/>
              </a:rPr>
              <a:t>Actor</a:t>
            </a:r>
            <a:r>
              <a:rPr lang="sv-SE" sz="6000" b="1" dirty="0">
                <a:latin typeface="Arial Rounded MT Bold" panose="020F0704030504030204" pitchFamily="34" charset="77"/>
              </a:rPr>
              <a:t> </a:t>
            </a:r>
            <a:r>
              <a:rPr lang="sv-SE" sz="6000" b="1" dirty="0" err="1">
                <a:latin typeface="Arial Rounded MT Bold" panose="020F0704030504030204" pitchFamily="34" charset="77"/>
              </a:rPr>
              <a:t>Model</a:t>
            </a:r>
            <a:endParaRPr lang="sv-SE" sz="6000" b="1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3811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8562221" y="4277865"/>
            <a:ext cx="3071622" cy="2397639"/>
            <a:chOff x="1395811" y="4294303"/>
            <a:chExt cx="3071622" cy="2397639"/>
          </a:xfrm>
        </p:grpSpPr>
        <p:sp>
          <p:nvSpPr>
            <p:cNvPr id="46" name="Oval 45"/>
            <p:cNvSpPr/>
            <p:nvPr/>
          </p:nvSpPr>
          <p:spPr>
            <a:xfrm>
              <a:off x="1395811" y="5597660"/>
              <a:ext cx="3071622" cy="1094282"/>
            </a:xfrm>
            <a:prstGeom prst="ellipse">
              <a:avLst/>
            </a:prstGeom>
            <a:solidFill>
              <a:sysClr val="windowText" lastClr="000000">
                <a:alpha val="27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softEdge rad="3175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752" y="4294303"/>
              <a:ext cx="1457070" cy="1883827"/>
            </a:xfrm>
            <a:prstGeom prst="rect">
              <a:avLst/>
            </a:prstGeom>
          </p:spPr>
        </p:pic>
      </p:grpSp>
      <p:sp>
        <p:nvSpPr>
          <p:cNvPr id="132" name="Freeform 131"/>
          <p:cNvSpPr/>
          <p:nvPr/>
        </p:nvSpPr>
        <p:spPr>
          <a:xfrm>
            <a:off x="4671698" y="579860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2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133" name="Octagon 132"/>
          <p:cNvSpPr/>
          <p:nvPr/>
        </p:nvSpPr>
        <p:spPr>
          <a:xfrm>
            <a:off x="4934661" y="853645"/>
            <a:ext cx="208716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Octagon 16"/>
          <p:cNvSpPr/>
          <p:nvPr/>
        </p:nvSpPr>
        <p:spPr>
          <a:xfrm>
            <a:off x="5176309" y="853645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5" name="Oval 134"/>
          <p:cNvSpPr/>
          <p:nvPr/>
        </p:nvSpPr>
        <p:spPr>
          <a:xfrm>
            <a:off x="5176309" y="1062791"/>
            <a:ext cx="178213" cy="178213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8" name="Rounded Rectangle 127"/>
          <p:cNvSpPr/>
          <p:nvPr/>
        </p:nvSpPr>
        <p:spPr>
          <a:xfrm>
            <a:off x="5265415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129" name="Rounded Rectangle 128"/>
          <p:cNvSpPr/>
          <p:nvPr/>
        </p:nvSpPr>
        <p:spPr>
          <a:xfrm>
            <a:off x="6007032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5265415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6007032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cxnSp>
        <p:nvCxnSpPr>
          <p:cNvPr id="58" name="Straight Connector 57"/>
          <p:cNvCxnSpPr>
            <a:stCxn id="85" idx="4"/>
            <a:endCxn id="77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5"/>
            <a:endCxn id="78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8" name="Oval 77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4" name="Straight Connector 83"/>
          <p:cNvCxnSpPr>
            <a:stCxn id="88" idx="2"/>
            <a:endCxn id="85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6" name="Straight Connector 85"/>
          <p:cNvCxnSpPr>
            <a:stCxn id="88" idx="7"/>
            <a:endCxn id="87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0B192B-06CE-F34C-8E4F-E9F33CD9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Arial Rounded MT Bold" panose="020F0704030504030204" pitchFamily="34" charset="77"/>
              </a:rPr>
              <a:t>Scale</a:t>
            </a:r>
            <a:r>
              <a:rPr lang="sv-SE" sz="9600" dirty="0">
                <a:latin typeface="Arial Rounded MT Bold" panose="020F0704030504030204" pitchFamily="34" charset="77"/>
              </a:rPr>
              <a:t> </a:t>
            </a:r>
            <a:r>
              <a:rPr lang="sv-SE" sz="9600" dirty="0" err="1">
                <a:latin typeface="Arial Rounded MT Bold" panose="020F0704030504030204" pitchFamily="34" charset="77"/>
              </a:rPr>
              <a:t>Up</a:t>
            </a:r>
            <a:endParaRPr lang="sv-SE" sz="9600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14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85" grpId="0" animBg="1"/>
      <p:bldP spid="87" grpId="0" animBg="1"/>
      <p:bldP spid="8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66527" y="2818333"/>
            <a:ext cx="3794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>
                <a:solidFill>
                  <a:srgbClr val="FFE699"/>
                </a:solidFill>
              </a:rPr>
              <a:t>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Goroutines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WaitGroups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…</a:t>
            </a:r>
          </a:p>
          <a:p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05640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Multi-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Core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programming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?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DEEC4B2E-11C2-85F5-ECC9-ABC1F22BC128}"/>
              </a:ext>
            </a:extLst>
          </p:cNvPr>
          <p:cNvSpPr txBox="1"/>
          <p:nvPr/>
        </p:nvSpPr>
        <p:spPr>
          <a:xfrm>
            <a:off x="6560821" y="2818333"/>
            <a:ext cx="3794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>
                <a:solidFill>
                  <a:srgbClr val="FFE699"/>
                </a:solidFill>
              </a:rPr>
              <a:t>.NET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TPL Tasks / </a:t>
            </a:r>
            <a:r>
              <a:rPr lang="sv-SE" sz="2400" b="1" i="1" dirty="0" err="1">
                <a:solidFill>
                  <a:srgbClr val="FFE699"/>
                </a:solidFill>
              </a:rPr>
              <a:t>Dataflow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Threads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…</a:t>
            </a:r>
          </a:p>
          <a:p>
            <a:endParaRPr lang="sv-SE" sz="2400" b="1" i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577712"/>
            <a:ext cx="10515600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Arial Rounded MT Bold" panose="020F0704030504030204" pitchFamily="34" charset="77"/>
              </a:rPr>
              <a:t>What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happens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when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you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cannot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</a:p>
          <a:p>
            <a:r>
              <a:rPr lang="sv-SE" sz="4000" i="1" dirty="0" err="1">
                <a:latin typeface="Arial Rounded MT Bold" panose="020F0704030504030204" pitchFamily="34" charset="77"/>
              </a:rPr>
              <a:t>scale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up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any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more</a:t>
            </a:r>
            <a:r>
              <a:rPr lang="sv-SE" sz="4000" i="1" dirty="0">
                <a:latin typeface="Arial Rounded MT Bold" panose="020F0704030504030204" pitchFamily="34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1527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4671698" y="579860"/>
            <a:ext cx="2613089" cy="2613088"/>
            <a:chOff x="2500643" y="316321"/>
            <a:chExt cx="2613089" cy="2613088"/>
          </a:xfrm>
        </p:grpSpPr>
        <p:sp>
          <p:nvSpPr>
            <p:cNvPr id="131" name="Freeform 130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Octagon 131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3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265415" y="1176571"/>
            <a:ext cx="1416559" cy="1417223"/>
            <a:chOff x="1753933" y="2029826"/>
            <a:chExt cx="1416559" cy="1417223"/>
          </a:xfrm>
        </p:grpSpPr>
        <p:sp>
          <p:nvSpPr>
            <p:cNvPr id="127" name="Rounded Rectangle 126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cxnSp>
        <p:nvCxnSpPr>
          <p:cNvPr id="57" name="Straight Connector 56"/>
          <p:cNvCxnSpPr>
            <a:stCxn id="84" idx="4"/>
            <a:endCxn id="76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4" idx="5"/>
            <a:endCxn id="77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7" name="Oval 76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8012338" y="579860"/>
            <a:ext cx="2613089" cy="2613088"/>
            <a:chOff x="8012338" y="579860"/>
            <a:chExt cx="2613089" cy="2613088"/>
          </a:xfrm>
        </p:grpSpPr>
        <p:sp>
          <p:nvSpPr>
            <p:cNvPr id="141" name="Freeform 140"/>
            <p:cNvSpPr/>
            <p:nvPr/>
          </p:nvSpPr>
          <p:spPr>
            <a:xfrm>
              <a:off x="8012338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Octagon 141"/>
            <p:cNvSpPr/>
            <p:nvPr/>
          </p:nvSpPr>
          <p:spPr>
            <a:xfrm>
              <a:off x="8275301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3" name="Octagon 16"/>
            <p:cNvSpPr/>
            <p:nvPr/>
          </p:nvSpPr>
          <p:spPr>
            <a:xfrm>
              <a:off x="8516949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4" name="Oval 143"/>
            <p:cNvSpPr/>
            <p:nvPr/>
          </p:nvSpPr>
          <p:spPr>
            <a:xfrm>
              <a:off x="8516949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7" name="Rounded Rectangle 136"/>
            <p:cNvSpPr/>
            <p:nvPr/>
          </p:nvSpPr>
          <p:spPr>
            <a:xfrm>
              <a:off x="8606055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9347672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8606055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9347672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cxnSp>
          <p:nvCxnSpPr>
            <p:cNvPr id="60" name="Straight Connector 59"/>
            <p:cNvCxnSpPr>
              <a:stCxn id="78" idx="4"/>
              <a:endCxn id="79" idx="0"/>
            </p:cNvCxnSpPr>
            <p:nvPr/>
          </p:nvCxnSpPr>
          <p:spPr>
            <a:xfrm flipH="1">
              <a:off x="8936105" y="1651819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8" idx="5"/>
              <a:endCxn id="80" idx="1"/>
            </p:cNvCxnSpPr>
            <p:nvPr/>
          </p:nvCxnSpPr>
          <p:spPr>
            <a:xfrm>
              <a:off x="9050534" y="1610170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78" idx="6"/>
              <a:endCxn id="81" idx="2"/>
            </p:cNvCxnSpPr>
            <p:nvPr/>
          </p:nvCxnSpPr>
          <p:spPr>
            <a:xfrm>
              <a:off x="9092183" y="1509619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8807783" y="1367419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8793905" y="210125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9545583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9545583" y="137906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82" name="Straight Connector 81"/>
          <p:cNvCxnSpPr>
            <a:stCxn id="87" idx="2"/>
            <a:endCxn id="84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5" name="Straight Connector 84"/>
          <p:cNvCxnSpPr>
            <a:stCxn id="87" idx="7"/>
            <a:endCxn id="86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296785" y="579860"/>
            <a:ext cx="2613089" cy="2613088"/>
            <a:chOff x="1296785" y="579860"/>
            <a:chExt cx="2613089" cy="2613088"/>
          </a:xfrm>
        </p:grpSpPr>
        <p:sp>
          <p:nvSpPr>
            <p:cNvPr id="95" name="Freeform 94"/>
            <p:cNvSpPr/>
            <p:nvPr/>
          </p:nvSpPr>
          <p:spPr>
            <a:xfrm>
              <a:off x="1296785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96" name="Octagon 95"/>
            <p:cNvSpPr/>
            <p:nvPr/>
          </p:nvSpPr>
          <p:spPr>
            <a:xfrm>
              <a:off x="1559748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7" name="Octagon 16"/>
            <p:cNvSpPr/>
            <p:nvPr/>
          </p:nvSpPr>
          <p:spPr>
            <a:xfrm>
              <a:off x="1801396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4" name="Oval 123"/>
            <p:cNvSpPr/>
            <p:nvPr/>
          </p:nvSpPr>
          <p:spPr>
            <a:xfrm>
              <a:off x="1801396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890502" y="1176571"/>
              <a:ext cx="1416559" cy="1417223"/>
              <a:chOff x="1753933" y="2029826"/>
              <a:chExt cx="1416559" cy="1417223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  <p:cxnSp>
          <p:nvCxnSpPr>
            <p:cNvPr id="58" name="Straight Connector 57"/>
            <p:cNvCxnSpPr>
              <a:stCxn id="75" idx="2"/>
              <a:endCxn id="88" idx="6"/>
            </p:cNvCxnSpPr>
            <p:nvPr/>
          </p:nvCxnSpPr>
          <p:spPr>
            <a:xfrm flipH="1">
              <a:off x="2375589" y="1506570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5" idx="3"/>
              <a:endCxn id="73" idx="7"/>
            </p:cNvCxnSpPr>
            <p:nvPr/>
          </p:nvCxnSpPr>
          <p:spPr>
            <a:xfrm flipH="1">
              <a:off x="2335785" y="1607121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2093034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2819834" y="210920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2828145" y="136437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2091189" y="138342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54" name="Straight Connector 53"/>
          <p:cNvCxnSpPr>
            <a:stCxn id="78" idx="2"/>
            <a:endCxn id="77" idx="6"/>
          </p:cNvCxnSpPr>
          <p:nvPr/>
        </p:nvCxnSpPr>
        <p:spPr>
          <a:xfrm flipH="1">
            <a:off x="6491959" y="1509619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76" idx="2"/>
            <a:endCxn id="75" idx="6"/>
          </p:cNvCxnSpPr>
          <p:nvPr/>
        </p:nvCxnSpPr>
        <p:spPr>
          <a:xfrm flipH="1" flipV="1">
            <a:off x="3112545" y="1506570"/>
            <a:ext cx="2328393" cy="7184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6" idx="2"/>
            <a:endCxn id="74" idx="6"/>
          </p:cNvCxnSpPr>
          <p:nvPr/>
        </p:nvCxnSpPr>
        <p:spPr>
          <a:xfrm flipH="1">
            <a:off x="3104234" y="2224975"/>
            <a:ext cx="2336704" cy="2642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itle 1">
            <a:extLst>
              <a:ext uri="{FF2B5EF4-FFF2-40B4-BE49-F238E27FC236}">
                <a16:creationId xmlns:a16="http://schemas.microsoft.com/office/drawing/2014/main" id="{482DB77A-71C6-7E4F-8F58-C62930E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Arial Rounded MT Bold" panose="020F0704030504030204" pitchFamily="34" charset="77"/>
              </a:rPr>
              <a:t>Scale</a:t>
            </a:r>
            <a:r>
              <a:rPr lang="sv-SE" sz="9600" dirty="0">
                <a:latin typeface="Arial Rounded MT Bold" panose="020F0704030504030204" pitchFamily="34" charset="77"/>
              </a:rPr>
              <a:t> </a:t>
            </a:r>
            <a:r>
              <a:rPr lang="sv-SE" sz="9600" dirty="0" err="1">
                <a:latin typeface="Arial Rounded MT Bold" panose="020F0704030504030204" pitchFamily="34" charset="77"/>
              </a:rPr>
              <a:t>Out</a:t>
            </a:r>
            <a:endParaRPr lang="sv-SE" sz="9600" dirty="0">
              <a:latin typeface="Arial Rounded MT Bold" panose="020F0704030504030204" pitchFamily="34" charset="77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DCE7BD8E-5B41-7076-0149-EC0EE8FA7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3" y="2882212"/>
            <a:ext cx="3070303" cy="318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3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Services, HTTP or </a:t>
            </a:r>
            <a:r>
              <a:rPr lang="sv-SE" sz="2400" b="1" i="1" dirty="0" err="1">
                <a:solidFill>
                  <a:srgbClr val="FFE699"/>
                </a:solidFill>
              </a:rPr>
              <a:t>gRPC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Queues</a:t>
            </a:r>
            <a:r>
              <a:rPr lang="sv-SE" sz="2400" b="1" i="1" dirty="0">
                <a:solidFill>
                  <a:srgbClr val="FFE699"/>
                </a:solidFill>
              </a:rPr>
              <a:t> and logs, </a:t>
            </a:r>
            <a:r>
              <a:rPr lang="sv-SE" sz="2400" b="1" i="1" dirty="0" err="1">
                <a:solidFill>
                  <a:srgbClr val="FFE699"/>
                </a:solidFill>
              </a:rPr>
              <a:t>Rabbit</a:t>
            </a:r>
            <a:r>
              <a:rPr lang="sv-SE" sz="2400" b="1" i="1" dirty="0">
                <a:solidFill>
                  <a:srgbClr val="FFE699"/>
                </a:solidFill>
              </a:rPr>
              <a:t> MQ or Kafka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05640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How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do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you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scale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out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5004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66073" y="2459504"/>
            <a:ext cx="9059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We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different </a:t>
            </a:r>
            <a:r>
              <a:rPr lang="sv-SE" sz="2400" b="1" i="1" dirty="0" err="1">
                <a:solidFill>
                  <a:srgbClr val="FFE699"/>
                </a:solidFill>
              </a:rPr>
              <a:t>tools</a:t>
            </a:r>
            <a:r>
              <a:rPr lang="sv-SE" sz="2400" b="1" i="1" dirty="0">
                <a:solidFill>
                  <a:srgbClr val="FFE699"/>
                </a:solidFill>
              </a:rPr>
              <a:t> for </a:t>
            </a:r>
            <a:r>
              <a:rPr lang="sv-SE" sz="2400" b="1" i="1" dirty="0" err="1">
                <a:solidFill>
                  <a:srgbClr val="FFE699"/>
                </a:solidFill>
              </a:rPr>
              <a:t>scaling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</a:t>
            </a:r>
            <a:r>
              <a:rPr lang="sv-SE" sz="2400" b="1" i="1" dirty="0">
                <a:solidFill>
                  <a:srgbClr val="FFE699"/>
                </a:solidFill>
              </a:rPr>
              <a:t> and </a:t>
            </a:r>
            <a:r>
              <a:rPr lang="sv-SE" sz="2400" b="1" i="1" dirty="0" err="1">
                <a:solidFill>
                  <a:srgbClr val="FFE699"/>
                </a:solidFill>
              </a:rPr>
              <a:t>out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An HTTP API has </a:t>
            </a:r>
            <a:r>
              <a:rPr lang="sv-SE" sz="2400" b="1" i="1" dirty="0" err="1">
                <a:solidFill>
                  <a:srgbClr val="FFE699"/>
                </a:solidFill>
              </a:rPr>
              <a:t>very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little</a:t>
            </a:r>
            <a:r>
              <a:rPr lang="sv-SE" sz="2400" b="1" i="1" dirty="0">
                <a:solidFill>
                  <a:srgbClr val="FFE699"/>
                </a:solidFill>
              </a:rPr>
              <a:t> in common </a:t>
            </a:r>
            <a:r>
              <a:rPr lang="sv-SE" sz="2400" b="1" i="1" dirty="0" err="1">
                <a:solidFill>
                  <a:srgbClr val="FFE699"/>
                </a:solidFill>
              </a:rPr>
              <a:t>with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Goroutine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to make </a:t>
            </a:r>
            <a:r>
              <a:rPr lang="sv-SE" sz="2400" b="1" i="1" dirty="0" err="1">
                <a:solidFill>
                  <a:srgbClr val="FFE699"/>
                </a:solidFill>
              </a:rPr>
              <a:t>decisions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upfront</a:t>
            </a:r>
            <a:r>
              <a:rPr lang="sv-SE" sz="2400" b="1" i="1" dirty="0">
                <a:solidFill>
                  <a:srgbClr val="FFE699"/>
                </a:solidFill>
              </a:rPr>
              <a:t> on </a:t>
            </a:r>
            <a:r>
              <a:rPr lang="sv-SE" sz="2400" b="1" i="1" dirty="0" err="1">
                <a:solidFill>
                  <a:srgbClr val="FFE699"/>
                </a:solidFill>
              </a:rPr>
              <a:t>how</a:t>
            </a:r>
            <a:r>
              <a:rPr lang="sv-SE" sz="2400" b="1" i="1" dirty="0">
                <a:solidFill>
                  <a:srgbClr val="FFE699"/>
                </a:solidFill>
              </a:rPr>
              <a:t> to design </a:t>
            </a:r>
            <a:r>
              <a:rPr lang="sv-SE" sz="2400" b="1" i="1" dirty="0" err="1">
                <a:solidFill>
                  <a:srgbClr val="FFE699"/>
                </a:solidFill>
              </a:rPr>
              <a:t>your</a:t>
            </a:r>
            <a:r>
              <a:rPr lang="sv-SE" sz="2400" b="1" i="1" dirty="0">
                <a:solidFill>
                  <a:srgbClr val="FFE699"/>
                </a:solidFill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19334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9B6BD645-9180-46FF-9F19-907A53F3A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288" y="2400301"/>
            <a:ext cx="8647623" cy="2387599"/>
          </a:xfrm>
          <a:prstGeom prst="rect">
            <a:avLst/>
          </a:prstGeom>
          <a:effectLst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D3F638E-C18C-748E-53D9-09BA4707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57899"/>
            <a:ext cx="12192000" cy="840230"/>
          </a:xfr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Scaling</a:t>
            </a:r>
            <a:r>
              <a:rPr lang="sv-SE" sz="54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up</a:t>
            </a:r>
            <a:r>
              <a:rPr lang="sv-SE" sz="5400" b="1" dirty="0">
                <a:latin typeface="Arial Rounded MT Bold" panose="020F0704030504030204" pitchFamily="34" charset="77"/>
                <a:ea typeface="+mn-ea"/>
                <a:cs typeface="+mn-cs"/>
              </a:rPr>
              <a:t> and </a:t>
            </a:r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out</a:t>
            </a:r>
            <a:r>
              <a:rPr lang="sv-SE" sz="54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with</a:t>
            </a:r>
            <a:endParaRPr lang="sv-SE" sz="54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228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person, mörk, har på sig&#10;&#10;Automatiskt genererad beskrivning">
            <a:extLst>
              <a:ext uri="{FF2B5EF4-FFF2-40B4-BE49-F238E27FC236}">
                <a16:creationId xmlns:a16="http://schemas.microsoft.com/office/drawing/2014/main" id="{89016F9A-73FB-324C-8AE7-D57566A6E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56" y="0"/>
            <a:ext cx="8500688" cy="6858000"/>
          </a:xfrm>
          <a:prstGeom prst="rect">
            <a:avLst/>
          </a:prstGeom>
        </p:spPr>
      </p:pic>
      <p:sp>
        <p:nvSpPr>
          <p:cNvPr id="6" name="Rectangle 41">
            <a:extLst>
              <a:ext uri="{FF2B5EF4-FFF2-40B4-BE49-F238E27FC236}">
                <a16:creationId xmlns:a16="http://schemas.microsoft.com/office/drawing/2014/main" id="{A111FAA6-4AAE-4B46-AFC7-EAF7A40DAE50}"/>
              </a:ext>
            </a:extLst>
          </p:cNvPr>
          <p:cNvSpPr/>
          <p:nvPr/>
        </p:nvSpPr>
        <p:spPr>
          <a:xfrm flipV="1">
            <a:off x="0" y="-1"/>
            <a:ext cx="12192000" cy="6857998"/>
          </a:xfrm>
          <a:prstGeom prst="rect">
            <a:avLst/>
          </a:prstGeom>
          <a:solidFill>
            <a:schemeClr val="bg1">
              <a:lumMod val="75000"/>
              <a:lumOff val="25000"/>
              <a:alpha val="6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763756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What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if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I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told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you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6765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41">
            <a:extLst>
              <a:ext uri="{FF2B5EF4-FFF2-40B4-BE49-F238E27FC236}">
                <a16:creationId xmlns:a16="http://schemas.microsoft.com/office/drawing/2014/main" id="{47636928-592F-9F47-9447-3171FB564729}"/>
              </a:ext>
            </a:extLst>
          </p:cNvPr>
          <p:cNvSpPr/>
          <p:nvPr/>
        </p:nvSpPr>
        <p:spPr>
          <a:xfrm flipV="1">
            <a:off x="0" y="0"/>
            <a:ext cx="12192000" cy="3831704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1300106" y="4015724"/>
            <a:ext cx="2613089" cy="2613088"/>
            <a:chOff x="1305186" y="3896975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09696" y="4016945"/>
            <a:ext cx="2613089" cy="2613088"/>
            <a:chOff x="4662738" y="3954548"/>
            <a:chExt cx="2613089" cy="2613088"/>
          </a:xfrm>
        </p:grpSpPr>
        <p:grpSp>
          <p:nvGrpSpPr>
            <p:cNvPr id="38" name="Group 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2" name="Octagon 5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69056" y="4016945"/>
            <a:ext cx="2613089" cy="2613088"/>
            <a:chOff x="4662738" y="3954548"/>
            <a:chExt cx="2613089" cy="2613088"/>
          </a:xfrm>
        </p:grpSpPr>
        <p:grpSp>
          <p:nvGrpSpPr>
            <p:cNvPr id="56" name="Group 55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Octagon 6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88547" y="4696799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62714" y="754358"/>
            <a:ext cx="114833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b="1" dirty="0" err="1">
                <a:latin typeface="Arial Rounded MT Bold" panose="020F0704030504030204" pitchFamily="34" charset="77"/>
              </a:rPr>
              <a:t>Scale</a:t>
            </a:r>
            <a:r>
              <a:rPr lang="sv-SE" sz="4000" b="1" dirty="0">
                <a:latin typeface="Arial Rounded MT Bold" panose="020F0704030504030204" pitchFamily="34" charset="77"/>
              </a:rPr>
              <a:t> </a:t>
            </a:r>
            <a:r>
              <a:rPr lang="sv-SE" sz="4000" b="1" dirty="0" err="1">
                <a:latin typeface="Arial Rounded MT Bold" panose="020F0704030504030204" pitchFamily="34" charset="77"/>
              </a:rPr>
              <a:t>up</a:t>
            </a:r>
            <a:r>
              <a:rPr lang="sv-SE" sz="4000" b="1" dirty="0">
                <a:latin typeface="Arial Rounded MT Bold" panose="020F0704030504030204" pitchFamily="34" charset="77"/>
              </a:rPr>
              <a:t> and </a:t>
            </a:r>
            <a:r>
              <a:rPr lang="sv-SE" sz="4000" b="1" dirty="0" err="1">
                <a:latin typeface="Arial Rounded MT Bold" panose="020F0704030504030204" pitchFamily="34" charset="77"/>
              </a:rPr>
              <a:t>out</a:t>
            </a:r>
            <a:r>
              <a:rPr lang="sv-SE" sz="4000" b="1" dirty="0">
                <a:latin typeface="Arial Rounded MT Bold" panose="020F0704030504030204" pitchFamily="34" charset="77"/>
              </a:rPr>
              <a:t>, </a:t>
            </a:r>
            <a:r>
              <a:rPr lang="sv-SE" sz="4000" b="1" dirty="0" err="1">
                <a:latin typeface="Arial Rounded MT Bold" panose="020F0704030504030204" pitchFamily="34" charset="77"/>
              </a:rPr>
              <a:t>are</a:t>
            </a:r>
            <a:r>
              <a:rPr lang="sv-SE" sz="4000" b="1" dirty="0">
                <a:latin typeface="Arial Rounded MT Bold" panose="020F0704030504030204" pitchFamily="34" charset="77"/>
              </a:rPr>
              <a:t> </a:t>
            </a:r>
            <a:r>
              <a:rPr lang="sv-SE" sz="4000" b="1" dirty="0" err="1">
                <a:latin typeface="Arial Rounded MT Bold" panose="020F0704030504030204" pitchFamily="34" charset="77"/>
              </a:rPr>
              <a:t>essentially</a:t>
            </a:r>
            <a:r>
              <a:rPr lang="sv-SE" sz="4000" b="1" dirty="0">
                <a:latin typeface="Arial Rounded MT Bold" panose="020F0704030504030204" pitchFamily="34" charset="77"/>
              </a:rPr>
              <a:t> the same</a:t>
            </a:r>
          </a:p>
          <a:p>
            <a:pPr algn="ctr"/>
            <a:br>
              <a:rPr lang="sv-SE" sz="1600" b="1" dirty="0"/>
            </a:br>
            <a:br>
              <a:rPr lang="sv-SE" sz="1600" b="1" dirty="0"/>
            </a:br>
            <a:r>
              <a:rPr lang="sv-SE" sz="2000" b="1" i="1" dirty="0" err="1">
                <a:solidFill>
                  <a:srgbClr val="FFE699"/>
                </a:solidFill>
              </a:rPr>
              <a:t>That</a:t>
            </a:r>
            <a:r>
              <a:rPr lang="sv-SE" sz="2000" b="1" i="1" dirty="0">
                <a:solidFill>
                  <a:srgbClr val="FFE699"/>
                </a:solidFill>
              </a:rPr>
              <a:t> is;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want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execute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code</a:t>
            </a:r>
            <a:r>
              <a:rPr lang="sv-SE" sz="2000" b="1" i="1" dirty="0">
                <a:solidFill>
                  <a:srgbClr val="FFE699"/>
                </a:solidFill>
              </a:rPr>
              <a:t> ”</a:t>
            </a:r>
            <a:r>
              <a:rPr lang="sv-SE" sz="2000" b="1" i="1" dirty="0" err="1">
                <a:solidFill>
                  <a:srgbClr val="FFE699"/>
                </a:solidFill>
              </a:rPr>
              <a:t>somewhere</a:t>
            </a:r>
            <a:r>
              <a:rPr lang="sv-SE" sz="2000" b="1" i="1" dirty="0">
                <a:solidFill>
                  <a:srgbClr val="FFE699"/>
                </a:solidFill>
              </a:rPr>
              <a:t>”, on a </a:t>
            </a:r>
            <a:r>
              <a:rPr lang="sv-SE" sz="2000" b="1" i="1" dirty="0" err="1">
                <a:solidFill>
                  <a:srgbClr val="FFE699"/>
                </a:solidFill>
              </a:rPr>
              <a:t>core</a:t>
            </a:r>
            <a:r>
              <a:rPr lang="sv-SE" sz="2000" b="1" i="1" dirty="0">
                <a:solidFill>
                  <a:srgbClr val="FFE699"/>
                </a:solidFill>
              </a:rPr>
              <a:t>, on a </a:t>
            </a:r>
            <a:r>
              <a:rPr lang="sv-SE" sz="2000" b="1" i="1" dirty="0" err="1">
                <a:solidFill>
                  <a:srgbClr val="FFE699"/>
                </a:solidFill>
              </a:rPr>
              <a:t>machine</a:t>
            </a:r>
            <a:r>
              <a:rPr lang="sv-SE" sz="2000" b="1" i="1" dirty="0">
                <a:solidFill>
                  <a:srgbClr val="FFE699"/>
                </a:solidFill>
              </a:rPr>
              <a:t>, in a cluster.</a:t>
            </a:r>
          </a:p>
          <a:p>
            <a:endParaRPr lang="sv-SE" sz="2000" b="1" i="1" dirty="0">
              <a:solidFill>
                <a:srgbClr val="FFE699"/>
              </a:solidFill>
            </a:endParaRPr>
          </a:p>
          <a:p>
            <a:pPr algn="ctr"/>
            <a:r>
              <a:rPr lang="sv-SE" sz="2000" b="1" i="1" dirty="0" err="1">
                <a:solidFill>
                  <a:srgbClr val="FFE699"/>
                </a:solidFill>
              </a:rPr>
              <a:t>Why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should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as </a:t>
            </a:r>
            <a:r>
              <a:rPr lang="sv-SE" sz="2000" b="1" i="1" dirty="0" err="1">
                <a:solidFill>
                  <a:srgbClr val="FFE699"/>
                </a:solidFill>
              </a:rPr>
              <a:t>developers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have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resort</a:t>
            </a:r>
            <a:r>
              <a:rPr lang="sv-SE" sz="2000" b="1" i="1" dirty="0">
                <a:solidFill>
                  <a:srgbClr val="FFE699"/>
                </a:solidFill>
              </a:rPr>
              <a:t> to different </a:t>
            </a:r>
            <a:r>
              <a:rPr lang="sv-SE" sz="2000" b="1" i="1" dirty="0" err="1">
                <a:solidFill>
                  <a:srgbClr val="FFE699"/>
                </a:solidFill>
              </a:rPr>
              <a:t>technologies</a:t>
            </a:r>
            <a:r>
              <a:rPr lang="sv-SE" sz="2000" b="1" i="1" dirty="0">
                <a:solidFill>
                  <a:srgbClr val="FFE699"/>
                </a:solidFill>
              </a:rPr>
              <a:t> to do the same </a:t>
            </a:r>
            <a:r>
              <a:rPr lang="sv-SE" sz="2000" b="1" i="1" dirty="0" err="1">
                <a:solidFill>
                  <a:srgbClr val="FFE699"/>
                </a:solidFill>
              </a:rPr>
              <a:t>thing</a:t>
            </a:r>
            <a:r>
              <a:rPr lang="sv-SE" sz="2000" b="1" i="1" dirty="0">
                <a:solidFill>
                  <a:srgbClr val="FFE69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Event-driven </a:t>
              </a:r>
              <a:r>
                <a:rPr lang="sv-SE" sz="1400" b="1" dirty="0" err="1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79731"/>
            <a:ext cx="4738905" cy="493646"/>
            <a:chOff x="4490592" y="2053151"/>
            <a:chExt cx="4738905" cy="493646"/>
          </a:xfrm>
          <a:solidFill>
            <a:srgbClr val="FF493E"/>
          </a:solidFill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grpFill/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64352" y="2053151"/>
              <a:ext cx="1397311" cy="493646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  <a:solidFill>
            <a:srgbClr val="282828"/>
          </a:solidFill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1368726"/>
          </a:xfrm>
          <a:prstGeom prst="roundRect">
            <a:avLst>
              <a:gd name="adj" fmla="val 3271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520924" y="36181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520923" y="41004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Mailbox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93780" y="1732582"/>
            <a:ext cx="1506773" cy="840795"/>
            <a:chOff x="5493780" y="1732582"/>
            <a:chExt cx="1506773" cy="840795"/>
          </a:xfrm>
          <a:effectLst/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228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1" animBg="1"/>
      <p:bldP spid="32" grpId="0" animBg="1"/>
      <p:bldP spid="39" grpId="0" animBg="1"/>
      <p:bldP spid="39" grpId="1" animBg="1"/>
      <p:bldP spid="39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Arial Rounded MT Bold" panose="020F0704030504030204" pitchFamily="34" charset="77"/>
              </a:rPr>
              <a:t>Hello World Demo</a:t>
            </a:r>
          </a:p>
        </p:txBody>
      </p:sp>
    </p:spTree>
    <p:extLst>
      <p:ext uri="{BB962C8B-B14F-4D97-AF65-F5344CB8AC3E}">
        <p14:creationId xmlns:p14="http://schemas.microsoft.com/office/powerpoint/2010/main" val="2228080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Tell vs Ask, Push vs </a:t>
            </a:r>
            <a:r>
              <a:rPr lang="sv-SE" sz="2400" b="1" i="1" dirty="0" err="1">
                <a:solidFill>
                  <a:srgbClr val="FFE699"/>
                </a:solidFill>
              </a:rPr>
              <a:t>Pull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 algn="ctr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Messaging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durability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 algn="ctr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Request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RequestFuture</a:t>
            </a:r>
            <a:r>
              <a:rPr lang="sv-SE" sz="2400" b="1" i="1" dirty="0">
                <a:solidFill>
                  <a:srgbClr val="FFE699"/>
                </a:solidFill>
              </a:rPr>
              <a:t> vs Forward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03455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3885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Fire</a:t>
            </a:r>
            <a:r>
              <a:rPr lang="sv-SE" sz="2400" b="1" i="1" dirty="0">
                <a:solidFill>
                  <a:srgbClr val="FFE699"/>
                </a:solidFill>
              </a:rPr>
              <a:t> and </a:t>
            </a:r>
            <a:r>
              <a:rPr lang="sv-SE" sz="2400" b="1" i="1" dirty="0" err="1">
                <a:solidFill>
                  <a:srgbClr val="FFE699"/>
                </a:solidFill>
              </a:rPr>
              <a:t>Forget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At </a:t>
            </a:r>
            <a:r>
              <a:rPr lang="sv-SE" sz="2400" b="1" i="1" dirty="0" err="1">
                <a:solidFill>
                  <a:srgbClr val="FFE699"/>
                </a:solidFill>
              </a:rPr>
              <a:t>most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once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delivery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A8F0C5C1-3877-3F2D-836A-252BCD15556E}"/>
              </a:ext>
            </a:extLst>
          </p:cNvPr>
          <p:cNvGrpSpPr/>
          <p:nvPr/>
        </p:nvGrpSpPr>
        <p:grpSpPr>
          <a:xfrm>
            <a:off x="3889101" y="3429000"/>
            <a:ext cx="4413797" cy="997527"/>
            <a:chOff x="3373904" y="3429000"/>
            <a:chExt cx="4413797" cy="997527"/>
          </a:xfrm>
        </p:grpSpPr>
        <p:cxnSp>
          <p:nvCxnSpPr>
            <p:cNvPr id="3" name="Straight Connector 9">
              <a:extLst>
                <a:ext uri="{FF2B5EF4-FFF2-40B4-BE49-F238E27FC236}">
                  <a16:creationId xmlns:a16="http://schemas.microsoft.com/office/drawing/2014/main" id="{CA5CB9AF-85AA-5D7D-A42B-4C06B158EEAB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>
              <a:off x="4371431" y="3927764"/>
              <a:ext cx="2418743" cy="0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1D0F92B-F141-8219-2CE5-76D9F9E8EFED}"/>
                </a:ext>
              </a:extLst>
            </p:cNvPr>
            <p:cNvSpPr/>
            <p:nvPr/>
          </p:nvSpPr>
          <p:spPr>
            <a:xfrm>
              <a:off x="3373904" y="34290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A</a:t>
              </a: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BC9B7C40-12D3-942E-CB27-F508864EB794}"/>
                </a:ext>
              </a:extLst>
            </p:cNvPr>
            <p:cNvSpPr/>
            <p:nvPr/>
          </p:nvSpPr>
          <p:spPr>
            <a:xfrm>
              <a:off x="6790174" y="3429000"/>
              <a:ext cx="997527" cy="997527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B</a:t>
              </a:r>
            </a:p>
          </p:txBody>
        </p:sp>
      </p:grpSp>
      <p:sp>
        <p:nvSpPr>
          <p:cNvPr id="15" name="Oval Callout 20">
            <a:extLst>
              <a:ext uri="{FF2B5EF4-FFF2-40B4-BE49-F238E27FC236}">
                <a16:creationId xmlns:a16="http://schemas.microsoft.com/office/drawing/2014/main" id="{E86E2F90-1BAC-ABB3-4C58-F89F7B8D68D8}"/>
              </a:ext>
            </a:extLst>
          </p:cNvPr>
          <p:cNvSpPr/>
          <p:nvPr/>
        </p:nvSpPr>
        <p:spPr>
          <a:xfrm>
            <a:off x="5597977" y="4918414"/>
            <a:ext cx="2418743" cy="997526"/>
          </a:xfrm>
          <a:prstGeom prst="wedgeEllipseCallout">
            <a:avLst>
              <a:gd name="adj1" fmla="val 27171"/>
              <a:gd name="adj2" fmla="val -120720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Might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might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arrive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389717BD-ABA5-B254-6D51-D15873E214EF}"/>
              </a:ext>
            </a:extLst>
          </p:cNvPr>
          <p:cNvSpPr/>
          <p:nvPr/>
        </p:nvSpPr>
        <p:spPr>
          <a:xfrm>
            <a:off x="7388769" y="3747654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598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388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Manual </a:t>
            </a:r>
            <a:r>
              <a:rPr lang="sv-SE" sz="2400" b="1" i="1" dirty="0" err="1">
                <a:solidFill>
                  <a:srgbClr val="FFE699"/>
                </a:solidFill>
              </a:rPr>
              <a:t>Requests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Zero</a:t>
            </a:r>
            <a:r>
              <a:rPr lang="sv-SE" sz="2400" b="1" i="1" dirty="0">
                <a:solidFill>
                  <a:srgbClr val="FFE699"/>
                </a:solidFill>
              </a:rPr>
              <a:t> overhead, just </a:t>
            </a:r>
            <a:r>
              <a:rPr lang="sv-SE" sz="2400" b="1" i="1" dirty="0" err="1">
                <a:solidFill>
                  <a:srgbClr val="FFE699"/>
                </a:solidFill>
              </a:rPr>
              <a:t>messaging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A5CB9AF-85AA-5D7D-A42B-4C06B158EEAB}"/>
              </a:ext>
            </a:extLst>
          </p:cNvPr>
          <p:cNvCxnSpPr>
            <a:cxnSpLocks/>
            <a:stCxn id="4" idx="7"/>
            <a:endCxn id="5" idx="1"/>
          </p:cNvCxnSpPr>
          <p:nvPr/>
        </p:nvCxnSpPr>
        <p:spPr>
          <a:xfrm>
            <a:off x="4740544" y="3575084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D0F92B-F141-8219-2CE5-76D9F9E8EFED}"/>
              </a:ext>
            </a:extLst>
          </p:cNvPr>
          <p:cNvSpPr/>
          <p:nvPr/>
        </p:nvSpPr>
        <p:spPr>
          <a:xfrm>
            <a:off x="3889101" y="34290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BC9B7C40-12D3-942E-CB27-F508864EB794}"/>
              </a:ext>
            </a:extLst>
          </p:cNvPr>
          <p:cNvSpPr/>
          <p:nvPr/>
        </p:nvSpPr>
        <p:spPr>
          <a:xfrm>
            <a:off x="7305371" y="34290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B</a:t>
            </a:r>
          </a:p>
        </p:txBody>
      </p:sp>
      <p:sp>
        <p:nvSpPr>
          <p:cNvPr id="15" name="Oval Callout 20">
            <a:extLst>
              <a:ext uri="{FF2B5EF4-FFF2-40B4-BE49-F238E27FC236}">
                <a16:creationId xmlns:a16="http://schemas.microsoft.com/office/drawing/2014/main" id="{E86E2F90-1BAC-ABB3-4C58-F89F7B8D68D8}"/>
              </a:ext>
            </a:extLst>
          </p:cNvPr>
          <p:cNvSpPr/>
          <p:nvPr/>
        </p:nvSpPr>
        <p:spPr>
          <a:xfrm>
            <a:off x="5209057" y="1959671"/>
            <a:ext cx="2418743" cy="997526"/>
          </a:xfrm>
          <a:prstGeom prst="wedgeEllipseCallout">
            <a:avLst>
              <a:gd name="adj1" fmla="val 15421"/>
              <a:gd name="adj2" fmla="val 9234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a PID as part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389717BD-ABA5-B254-6D51-D15873E214EF}"/>
              </a:ext>
            </a:extLst>
          </p:cNvPr>
          <p:cNvSpPr/>
          <p:nvPr/>
        </p:nvSpPr>
        <p:spPr>
          <a:xfrm>
            <a:off x="6735087" y="3463450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3D274B4E-57A0-4535-C9D9-2D63F54A9D52}"/>
              </a:ext>
            </a:extLst>
          </p:cNvPr>
          <p:cNvCxnSpPr>
            <a:cxnSpLocks/>
            <a:stCxn id="4" idx="5"/>
            <a:endCxn id="5" idx="3"/>
          </p:cNvCxnSpPr>
          <p:nvPr/>
        </p:nvCxnSpPr>
        <p:spPr>
          <a:xfrm>
            <a:off x="4740544" y="4280443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27A82418-8E7E-BB90-937B-6FE6C4BD4D12}"/>
              </a:ext>
            </a:extLst>
          </p:cNvPr>
          <p:cNvSpPr/>
          <p:nvPr/>
        </p:nvSpPr>
        <p:spPr>
          <a:xfrm>
            <a:off x="6735086" y="405367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Callout 20">
            <a:extLst>
              <a:ext uri="{FF2B5EF4-FFF2-40B4-BE49-F238E27FC236}">
                <a16:creationId xmlns:a16="http://schemas.microsoft.com/office/drawing/2014/main" id="{7709E181-57A1-264D-E792-A6D2E43CDEEA}"/>
              </a:ext>
            </a:extLst>
          </p:cNvPr>
          <p:cNvSpPr/>
          <p:nvPr/>
        </p:nvSpPr>
        <p:spPr>
          <a:xfrm>
            <a:off x="5439749" y="4785810"/>
            <a:ext cx="2418743" cy="997526"/>
          </a:xfrm>
          <a:prstGeom prst="wedgeEllipseCallout">
            <a:avLst>
              <a:gd name="adj1" fmla="val 6736"/>
              <a:gd name="adj2" fmla="val -7488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 to PID</a:t>
            </a:r>
          </a:p>
        </p:txBody>
      </p:sp>
      <p:sp>
        <p:nvSpPr>
          <p:cNvPr id="9" name="Oval Callout 20">
            <a:extLst>
              <a:ext uri="{FF2B5EF4-FFF2-40B4-BE49-F238E27FC236}">
                <a16:creationId xmlns:a16="http://schemas.microsoft.com/office/drawing/2014/main" id="{64F4B7D2-3CE7-46F9-07FB-9DB1D8C0E983}"/>
              </a:ext>
            </a:extLst>
          </p:cNvPr>
          <p:cNvSpPr/>
          <p:nvPr/>
        </p:nvSpPr>
        <p:spPr>
          <a:xfrm>
            <a:off x="2051222" y="4785809"/>
            <a:ext cx="2573919" cy="1108363"/>
          </a:xfrm>
          <a:prstGeom prst="wedgeEllipseCallout">
            <a:avLst>
              <a:gd name="adj1" fmla="val 29725"/>
              <a:gd name="adj2" fmla="val -9346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a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65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3885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Context.Request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(</a:t>
            </a:r>
            <a:r>
              <a:rPr lang="sv-SE" sz="2400" b="1" i="1" dirty="0" err="1">
                <a:solidFill>
                  <a:srgbClr val="FFE699"/>
                </a:solidFill>
              </a:rPr>
              <a:t>Almost</a:t>
            </a:r>
            <a:r>
              <a:rPr lang="sv-SE" sz="2400" b="1" i="1" dirty="0">
                <a:solidFill>
                  <a:srgbClr val="FFE699"/>
                </a:solidFill>
              </a:rPr>
              <a:t>) </a:t>
            </a:r>
            <a:r>
              <a:rPr lang="sv-SE" sz="2400" b="1" i="1" dirty="0" err="1">
                <a:solidFill>
                  <a:srgbClr val="FFE699"/>
                </a:solidFill>
              </a:rPr>
              <a:t>Zero</a:t>
            </a:r>
            <a:r>
              <a:rPr lang="sv-SE" sz="2400" b="1" i="1" dirty="0">
                <a:solidFill>
                  <a:srgbClr val="FFE699"/>
                </a:solidFill>
              </a:rPr>
              <a:t> overhead</a:t>
            </a: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Special </a:t>
            </a:r>
            <a:r>
              <a:rPr lang="sv-SE" sz="2400" b="1" i="1" dirty="0" err="1">
                <a:solidFill>
                  <a:srgbClr val="FFE699"/>
                </a:solidFill>
              </a:rPr>
              <a:t>envelope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A5CB9AF-85AA-5D7D-A42B-4C06B158EEAB}"/>
              </a:ext>
            </a:extLst>
          </p:cNvPr>
          <p:cNvCxnSpPr>
            <a:cxnSpLocks/>
            <a:stCxn id="4" idx="7"/>
            <a:endCxn id="5" idx="1"/>
          </p:cNvCxnSpPr>
          <p:nvPr/>
        </p:nvCxnSpPr>
        <p:spPr>
          <a:xfrm>
            <a:off x="4740544" y="3575084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D0F92B-F141-8219-2CE5-76D9F9E8EFED}"/>
              </a:ext>
            </a:extLst>
          </p:cNvPr>
          <p:cNvSpPr/>
          <p:nvPr/>
        </p:nvSpPr>
        <p:spPr>
          <a:xfrm>
            <a:off x="3889101" y="34290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BC9B7C40-12D3-942E-CB27-F508864EB794}"/>
              </a:ext>
            </a:extLst>
          </p:cNvPr>
          <p:cNvSpPr/>
          <p:nvPr/>
        </p:nvSpPr>
        <p:spPr>
          <a:xfrm>
            <a:off x="7305371" y="34290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B</a:t>
            </a:r>
          </a:p>
        </p:txBody>
      </p:sp>
      <p:sp>
        <p:nvSpPr>
          <p:cNvPr id="15" name="Oval Callout 20">
            <a:extLst>
              <a:ext uri="{FF2B5EF4-FFF2-40B4-BE49-F238E27FC236}">
                <a16:creationId xmlns:a16="http://schemas.microsoft.com/office/drawing/2014/main" id="{E86E2F90-1BAC-ABB3-4C58-F89F7B8D68D8}"/>
              </a:ext>
            </a:extLst>
          </p:cNvPr>
          <p:cNvSpPr/>
          <p:nvPr/>
        </p:nvSpPr>
        <p:spPr>
          <a:xfrm>
            <a:off x="5209057" y="1959671"/>
            <a:ext cx="2418743" cy="997526"/>
          </a:xfrm>
          <a:prstGeom prst="wedgeEllipseCallout">
            <a:avLst>
              <a:gd name="adj1" fmla="val 15421"/>
              <a:gd name="adj2" fmla="val 9234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wrapped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Envelope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389717BD-ABA5-B254-6D51-D15873E214EF}"/>
              </a:ext>
            </a:extLst>
          </p:cNvPr>
          <p:cNvSpPr/>
          <p:nvPr/>
        </p:nvSpPr>
        <p:spPr>
          <a:xfrm>
            <a:off x="6735087" y="3463450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3D274B4E-57A0-4535-C9D9-2D63F54A9D52}"/>
              </a:ext>
            </a:extLst>
          </p:cNvPr>
          <p:cNvCxnSpPr>
            <a:cxnSpLocks/>
            <a:stCxn id="4" idx="5"/>
            <a:endCxn id="5" idx="3"/>
          </p:cNvCxnSpPr>
          <p:nvPr/>
        </p:nvCxnSpPr>
        <p:spPr>
          <a:xfrm>
            <a:off x="4740544" y="4280443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27A82418-8E7E-BB90-937B-6FE6C4BD4D12}"/>
              </a:ext>
            </a:extLst>
          </p:cNvPr>
          <p:cNvSpPr/>
          <p:nvPr/>
        </p:nvSpPr>
        <p:spPr>
          <a:xfrm>
            <a:off x="6735086" y="405367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Callout 20">
            <a:extLst>
              <a:ext uri="{FF2B5EF4-FFF2-40B4-BE49-F238E27FC236}">
                <a16:creationId xmlns:a16="http://schemas.microsoft.com/office/drawing/2014/main" id="{7709E181-57A1-264D-E792-A6D2E43CDEEA}"/>
              </a:ext>
            </a:extLst>
          </p:cNvPr>
          <p:cNvSpPr/>
          <p:nvPr/>
        </p:nvSpPr>
        <p:spPr>
          <a:xfrm>
            <a:off x="5439749" y="4785810"/>
            <a:ext cx="2418743" cy="997526"/>
          </a:xfrm>
          <a:prstGeom prst="wedgeEllipseCallout">
            <a:avLst>
              <a:gd name="adj1" fmla="val 6736"/>
              <a:gd name="adj2" fmla="val -7488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 to ”Sender” PID</a:t>
            </a:r>
          </a:p>
        </p:txBody>
      </p:sp>
      <p:sp>
        <p:nvSpPr>
          <p:cNvPr id="9" name="Oval Callout 20">
            <a:extLst>
              <a:ext uri="{FF2B5EF4-FFF2-40B4-BE49-F238E27FC236}">
                <a16:creationId xmlns:a16="http://schemas.microsoft.com/office/drawing/2014/main" id="{55B76195-B1C2-4EB4-E9EE-C3A01E4A89EE}"/>
              </a:ext>
            </a:extLst>
          </p:cNvPr>
          <p:cNvSpPr/>
          <p:nvPr/>
        </p:nvSpPr>
        <p:spPr>
          <a:xfrm>
            <a:off x="2051222" y="4785809"/>
            <a:ext cx="2573919" cy="1108363"/>
          </a:xfrm>
          <a:prstGeom prst="wedgeEllipseCallout">
            <a:avLst>
              <a:gd name="adj1" fmla="val 29725"/>
              <a:gd name="adj2" fmla="val -9346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a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61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3885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Context.RequestFuture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Allocates</a:t>
            </a:r>
            <a:r>
              <a:rPr lang="sv-SE" sz="2400" b="1" i="1" dirty="0">
                <a:solidFill>
                  <a:srgbClr val="FFE699"/>
                </a:solidFill>
              </a:rPr>
              <a:t> a Temp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(</a:t>
            </a:r>
            <a:r>
              <a:rPr lang="sv-SE" sz="2400" b="1" i="1" dirty="0" err="1">
                <a:solidFill>
                  <a:srgbClr val="FFE699"/>
                </a:solidFill>
              </a:rPr>
              <a:t>Future</a:t>
            </a:r>
            <a:r>
              <a:rPr lang="sv-SE" sz="2400" b="1" i="1" dirty="0">
                <a:solidFill>
                  <a:srgbClr val="FFE699"/>
                </a:solidFill>
              </a:rPr>
              <a:t>)</a:t>
            </a: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Special </a:t>
            </a:r>
            <a:r>
              <a:rPr lang="sv-SE" sz="2400" b="1" i="1" dirty="0" err="1">
                <a:solidFill>
                  <a:srgbClr val="FFE699"/>
                </a:solidFill>
              </a:rPr>
              <a:t>envelope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A5CB9AF-85AA-5D7D-A42B-4C06B158EEAB}"/>
              </a:ext>
            </a:extLst>
          </p:cNvPr>
          <p:cNvCxnSpPr>
            <a:cxnSpLocks/>
            <a:stCxn id="4" idx="7"/>
            <a:endCxn id="5" idx="1"/>
          </p:cNvCxnSpPr>
          <p:nvPr/>
        </p:nvCxnSpPr>
        <p:spPr>
          <a:xfrm>
            <a:off x="4740544" y="3575084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D0F92B-F141-8219-2CE5-76D9F9E8EFED}"/>
              </a:ext>
            </a:extLst>
          </p:cNvPr>
          <p:cNvSpPr/>
          <p:nvPr/>
        </p:nvSpPr>
        <p:spPr>
          <a:xfrm>
            <a:off x="3889101" y="34290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BC9B7C40-12D3-942E-CB27-F508864EB794}"/>
              </a:ext>
            </a:extLst>
          </p:cNvPr>
          <p:cNvSpPr/>
          <p:nvPr/>
        </p:nvSpPr>
        <p:spPr>
          <a:xfrm>
            <a:off x="7305371" y="34290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B</a:t>
            </a:r>
          </a:p>
        </p:txBody>
      </p:sp>
      <p:sp>
        <p:nvSpPr>
          <p:cNvPr id="15" name="Oval Callout 20">
            <a:extLst>
              <a:ext uri="{FF2B5EF4-FFF2-40B4-BE49-F238E27FC236}">
                <a16:creationId xmlns:a16="http://schemas.microsoft.com/office/drawing/2014/main" id="{E86E2F90-1BAC-ABB3-4C58-F89F7B8D68D8}"/>
              </a:ext>
            </a:extLst>
          </p:cNvPr>
          <p:cNvSpPr/>
          <p:nvPr/>
        </p:nvSpPr>
        <p:spPr>
          <a:xfrm>
            <a:off x="5209057" y="1825626"/>
            <a:ext cx="2971116" cy="1131571"/>
          </a:xfrm>
          <a:prstGeom prst="wedgeEllipseCallout">
            <a:avLst>
              <a:gd name="adj1" fmla="val 5855"/>
              <a:gd name="adj2" fmla="val 8906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Envelope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”Sender” is PID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389717BD-ABA5-B254-6D51-D15873E214EF}"/>
              </a:ext>
            </a:extLst>
          </p:cNvPr>
          <p:cNvSpPr/>
          <p:nvPr/>
        </p:nvSpPr>
        <p:spPr>
          <a:xfrm>
            <a:off x="6735087" y="3463450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3D274B4E-57A0-4535-C9D9-2D63F54A9D52}"/>
              </a:ext>
            </a:extLst>
          </p:cNvPr>
          <p:cNvCxnSpPr>
            <a:cxnSpLocks/>
            <a:stCxn id="10" idx="7"/>
            <a:endCxn id="5" idx="3"/>
          </p:cNvCxnSpPr>
          <p:nvPr/>
        </p:nvCxnSpPr>
        <p:spPr>
          <a:xfrm flipV="1">
            <a:off x="4740543" y="4280443"/>
            <a:ext cx="2710912" cy="116575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27A82418-8E7E-BB90-937B-6FE6C4BD4D12}"/>
              </a:ext>
            </a:extLst>
          </p:cNvPr>
          <p:cNvSpPr/>
          <p:nvPr/>
        </p:nvSpPr>
        <p:spPr>
          <a:xfrm>
            <a:off x="6906552" y="4142134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Callout 20">
            <a:extLst>
              <a:ext uri="{FF2B5EF4-FFF2-40B4-BE49-F238E27FC236}">
                <a16:creationId xmlns:a16="http://schemas.microsoft.com/office/drawing/2014/main" id="{7709E181-57A1-264D-E792-A6D2E43CDEEA}"/>
              </a:ext>
            </a:extLst>
          </p:cNvPr>
          <p:cNvSpPr/>
          <p:nvPr/>
        </p:nvSpPr>
        <p:spPr>
          <a:xfrm>
            <a:off x="5651593" y="4801348"/>
            <a:ext cx="2418743" cy="997526"/>
          </a:xfrm>
          <a:prstGeom prst="wedgeEllipseCallout">
            <a:avLst>
              <a:gd name="adj1" fmla="val 1116"/>
              <a:gd name="adj2" fmla="val -72410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 to ”Sender” PID</a:t>
            </a: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0EC3B8FC-B2B4-2008-E833-EBF04988F6A8}"/>
              </a:ext>
            </a:extLst>
          </p:cNvPr>
          <p:cNvSpPr/>
          <p:nvPr/>
        </p:nvSpPr>
        <p:spPr>
          <a:xfrm>
            <a:off x="3889100" y="5300110"/>
            <a:ext cx="997527" cy="997527"/>
          </a:xfrm>
          <a:prstGeom prst="ellipse">
            <a:avLst/>
          </a:prstGeom>
          <a:solidFill>
            <a:srgbClr val="05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Future</a:t>
            </a:r>
            <a:endParaRPr lang="sv-SE" sz="1400" b="1" dirty="0"/>
          </a:p>
        </p:txBody>
      </p:sp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163C33CD-D256-2D90-0645-3D2A5B307F7F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4387864" y="4426527"/>
            <a:ext cx="1" cy="87358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Callout 20">
            <a:extLst>
              <a:ext uri="{FF2B5EF4-FFF2-40B4-BE49-F238E27FC236}">
                <a16:creationId xmlns:a16="http://schemas.microsoft.com/office/drawing/2014/main" id="{EE6DF89D-1CFC-8762-5D14-7DC739F1F72A}"/>
              </a:ext>
            </a:extLst>
          </p:cNvPr>
          <p:cNvSpPr/>
          <p:nvPr/>
        </p:nvSpPr>
        <p:spPr>
          <a:xfrm>
            <a:off x="406786" y="4142134"/>
            <a:ext cx="2971116" cy="1131571"/>
          </a:xfrm>
          <a:prstGeom prst="wedgeEllipseCallout">
            <a:avLst>
              <a:gd name="adj1" fmla="val 62833"/>
              <a:gd name="adj2" fmla="val -4415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A’s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mailbox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waiting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600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objekt 18">
            <a:extLst>
              <a:ext uri="{FF2B5EF4-FFF2-40B4-BE49-F238E27FC236}">
                <a16:creationId xmlns:a16="http://schemas.microsoft.com/office/drawing/2014/main" id="{ED2DDB61-B43A-5A83-48A6-FBCF52059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581" y="0"/>
            <a:ext cx="4414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57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What</a:t>
            </a:r>
            <a:r>
              <a:rPr lang="sv-SE" sz="2400" b="1" i="1" dirty="0">
                <a:solidFill>
                  <a:srgbClr val="FFE699"/>
                </a:solidFill>
              </a:rPr>
              <a:t> is the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Model</a:t>
            </a:r>
            <a:r>
              <a:rPr lang="sv-SE" sz="2400" b="1" i="1" dirty="0">
                <a:solidFill>
                  <a:srgbClr val="FFE699"/>
                </a:solidFill>
              </a:rPr>
              <a:t>?</a:t>
            </a: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Create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first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Props, </a:t>
            </a:r>
            <a:r>
              <a:rPr lang="sv-SE" sz="2400" b="1" i="1" dirty="0" err="1">
                <a:solidFill>
                  <a:srgbClr val="FFE699"/>
                </a:solidFill>
              </a:rPr>
              <a:t>PIDs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interface, </a:t>
            </a:r>
            <a:r>
              <a:rPr lang="sv-SE" sz="2400" b="1" i="1" dirty="0" err="1">
                <a:solidFill>
                  <a:srgbClr val="FFE699"/>
                </a:solidFill>
              </a:rPr>
              <a:t>Func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 - </a:t>
            </a:r>
            <a:r>
              <a:rPr lang="sv-SE" sz="2400" b="1" i="1" dirty="0" err="1">
                <a:solidFill>
                  <a:srgbClr val="FFE699"/>
                </a:solidFill>
              </a:rPr>
              <a:t>importance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immutability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Messaging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Request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RequestFuture</a:t>
            </a:r>
            <a:r>
              <a:rPr lang="sv-SE" sz="2400" b="1" i="1" dirty="0">
                <a:solidFill>
                  <a:srgbClr val="FFE699"/>
                </a:solidFill>
              </a:rPr>
              <a:t> vs Forward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Futures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Await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Reenter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203571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3885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Context.ReenterAfter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Allocates</a:t>
            </a:r>
            <a:r>
              <a:rPr lang="sv-SE" sz="2400" b="1" i="1" dirty="0">
                <a:solidFill>
                  <a:srgbClr val="FFE699"/>
                </a:solidFill>
              </a:rPr>
              <a:t> a Temp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(</a:t>
            </a:r>
            <a:r>
              <a:rPr lang="sv-SE" sz="2400" b="1" i="1" dirty="0" err="1">
                <a:solidFill>
                  <a:srgbClr val="FFE699"/>
                </a:solidFill>
              </a:rPr>
              <a:t>Future</a:t>
            </a:r>
            <a:r>
              <a:rPr lang="sv-SE" sz="2400" b="1" i="1" dirty="0">
                <a:solidFill>
                  <a:srgbClr val="FFE699"/>
                </a:solidFill>
              </a:rPr>
              <a:t>)</a:t>
            </a: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Special </a:t>
            </a:r>
            <a:r>
              <a:rPr lang="sv-SE" sz="2400" b="1" i="1" dirty="0" err="1">
                <a:solidFill>
                  <a:srgbClr val="FFE699"/>
                </a:solidFill>
              </a:rPr>
              <a:t>envelope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A5CB9AF-85AA-5D7D-A42B-4C06B158EEAB}"/>
              </a:ext>
            </a:extLst>
          </p:cNvPr>
          <p:cNvCxnSpPr>
            <a:cxnSpLocks/>
            <a:stCxn id="4" idx="7"/>
            <a:endCxn id="5" idx="1"/>
          </p:cNvCxnSpPr>
          <p:nvPr/>
        </p:nvCxnSpPr>
        <p:spPr>
          <a:xfrm>
            <a:off x="4740544" y="3575084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D0F92B-F141-8219-2CE5-76D9F9E8EFED}"/>
              </a:ext>
            </a:extLst>
          </p:cNvPr>
          <p:cNvSpPr/>
          <p:nvPr/>
        </p:nvSpPr>
        <p:spPr>
          <a:xfrm>
            <a:off x="3889101" y="34290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BC9B7C40-12D3-942E-CB27-F508864EB794}"/>
              </a:ext>
            </a:extLst>
          </p:cNvPr>
          <p:cNvSpPr/>
          <p:nvPr/>
        </p:nvSpPr>
        <p:spPr>
          <a:xfrm>
            <a:off x="7305371" y="34290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B</a:t>
            </a:r>
          </a:p>
        </p:txBody>
      </p:sp>
      <p:sp>
        <p:nvSpPr>
          <p:cNvPr id="15" name="Oval Callout 20">
            <a:extLst>
              <a:ext uri="{FF2B5EF4-FFF2-40B4-BE49-F238E27FC236}">
                <a16:creationId xmlns:a16="http://schemas.microsoft.com/office/drawing/2014/main" id="{E86E2F90-1BAC-ABB3-4C58-F89F7B8D68D8}"/>
              </a:ext>
            </a:extLst>
          </p:cNvPr>
          <p:cNvSpPr/>
          <p:nvPr/>
        </p:nvSpPr>
        <p:spPr>
          <a:xfrm>
            <a:off x="5209057" y="1825626"/>
            <a:ext cx="2971116" cy="1131571"/>
          </a:xfrm>
          <a:prstGeom prst="wedgeEllipseCallout">
            <a:avLst>
              <a:gd name="adj1" fmla="val 5855"/>
              <a:gd name="adj2" fmla="val 8906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Envelope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”Sender” is PID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389717BD-ABA5-B254-6D51-D15873E214EF}"/>
              </a:ext>
            </a:extLst>
          </p:cNvPr>
          <p:cNvSpPr/>
          <p:nvPr/>
        </p:nvSpPr>
        <p:spPr>
          <a:xfrm>
            <a:off x="6735087" y="3463450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3D274B4E-57A0-4535-C9D9-2D63F54A9D52}"/>
              </a:ext>
            </a:extLst>
          </p:cNvPr>
          <p:cNvCxnSpPr>
            <a:cxnSpLocks/>
            <a:stCxn id="10" idx="7"/>
            <a:endCxn id="5" idx="3"/>
          </p:cNvCxnSpPr>
          <p:nvPr/>
        </p:nvCxnSpPr>
        <p:spPr>
          <a:xfrm flipV="1">
            <a:off x="4740543" y="4280443"/>
            <a:ext cx="2710912" cy="116575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27A82418-8E7E-BB90-937B-6FE6C4BD4D12}"/>
              </a:ext>
            </a:extLst>
          </p:cNvPr>
          <p:cNvSpPr/>
          <p:nvPr/>
        </p:nvSpPr>
        <p:spPr>
          <a:xfrm>
            <a:off x="6906552" y="4142134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Callout 20">
            <a:extLst>
              <a:ext uri="{FF2B5EF4-FFF2-40B4-BE49-F238E27FC236}">
                <a16:creationId xmlns:a16="http://schemas.microsoft.com/office/drawing/2014/main" id="{7709E181-57A1-264D-E792-A6D2E43CDEEA}"/>
              </a:ext>
            </a:extLst>
          </p:cNvPr>
          <p:cNvSpPr/>
          <p:nvPr/>
        </p:nvSpPr>
        <p:spPr>
          <a:xfrm>
            <a:off x="5651593" y="4801348"/>
            <a:ext cx="2418743" cy="997526"/>
          </a:xfrm>
          <a:prstGeom prst="wedgeEllipseCallout">
            <a:avLst>
              <a:gd name="adj1" fmla="val 1116"/>
              <a:gd name="adj2" fmla="val -72410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 to ”Sender” PID</a:t>
            </a: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0EC3B8FC-B2B4-2008-E833-EBF04988F6A8}"/>
              </a:ext>
            </a:extLst>
          </p:cNvPr>
          <p:cNvSpPr/>
          <p:nvPr/>
        </p:nvSpPr>
        <p:spPr>
          <a:xfrm>
            <a:off x="3889100" y="5300110"/>
            <a:ext cx="997527" cy="997527"/>
          </a:xfrm>
          <a:prstGeom prst="ellipse">
            <a:avLst/>
          </a:prstGeom>
          <a:solidFill>
            <a:srgbClr val="05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Future</a:t>
            </a:r>
            <a:endParaRPr lang="sv-SE" sz="1400" b="1" dirty="0"/>
          </a:p>
        </p:txBody>
      </p:sp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163C33CD-D256-2D90-0645-3D2A5B307F7F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4387864" y="4426527"/>
            <a:ext cx="1" cy="87358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Callout 20">
            <a:extLst>
              <a:ext uri="{FF2B5EF4-FFF2-40B4-BE49-F238E27FC236}">
                <a16:creationId xmlns:a16="http://schemas.microsoft.com/office/drawing/2014/main" id="{EE6DF89D-1CFC-8762-5D14-7DC739F1F72A}"/>
              </a:ext>
            </a:extLst>
          </p:cNvPr>
          <p:cNvSpPr/>
          <p:nvPr/>
        </p:nvSpPr>
        <p:spPr>
          <a:xfrm>
            <a:off x="406786" y="4142134"/>
            <a:ext cx="2971116" cy="1131571"/>
          </a:xfrm>
          <a:prstGeom prst="wedgeEllipseCallout">
            <a:avLst>
              <a:gd name="adj1" fmla="val 62833"/>
              <a:gd name="adj2" fmla="val -4415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Mailbox is not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blocked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835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641F3E5B-6586-1FFB-6935-FF9C2266E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478" y="556348"/>
            <a:ext cx="7772400" cy="574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51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388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Context.Forward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Propagates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and Sender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A5CB9AF-85AA-5D7D-A42B-4C06B158EEAB}"/>
              </a:ext>
            </a:extLst>
          </p:cNvPr>
          <p:cNvCxnSpPr>
            <a:cxnSpLocks/>
            <a:stCxn id="4" idx="7"/>
            <a:endCxn id="5" idx="1"/>
          </p:cNvCxnSpPr>
          <p:nvPr/>
        </p:nvCxnSpPr>
        <p:spPr>
          <a:xfrm>
            <a:off x="4740544" y="3575084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D0F92B-F141-8219-2CE5-76D9F9E8EFED}"/>
              </a:ext>
            </a:extLst>
          </p:cNvPr>
          <p:cNvSpPr/>
          <p:nvPr/>
        </p:nvSpPr>
        <p:spPr>
          <a:xfrm>
            <a:off x="3889101" y="34290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BC9B7C40-12D3-942E-CB27-F508864EB794}"/>
              </a:ext>
            </a:extLst>
          </p:cNvPr>
          <p:cNvSpPr/>
          <p:nvPr/>
        </p:nvSpPr>
        <p:spPr>
          <a:xfrm>
            <a:off x="7305371" y="34290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</a:t>
            </a: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389717BD-ABA5-B254-6D51-D15873E214EF}"/>
              </a:ext>
            </a:extLst>
          </p:cNvPr>
          <p:cNvSpPr/>
          <p:nvPr/>
        </p:nvSpPr>
        <p:spPr>
          <a:xfrm>
            <a:off x="6735087" y="3463450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3D274B4E-57A0-4535-C9D9-2D63F54A9D52}"/>
              </a:ext>
            </a:extLst>
          </p:cNvPr>
          <p:cNvCxnSpPr>
            <a:cxnSpLocks/>
            <a:stCxn id="4" idx="5"/>
            <a:endCxn id="5" idx="3"/>
          </p:cNvCxnSpPr>
          <p:nvPr/>
        </p:nvCxnSpPr>
        <p:spPr>
          <a:xfrm>
            <a:off x="4740544" y="4280443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27A82418-8E7E-BB90-937B-6FE6C4BD4D12}"/>
              </a:ext>
            </a:extLst>
          </p:cNvPr>
          <p:cNvSpPr/>
          <p:nvPr/>
        </p:nvSpPr>
        <p:spPr>
          <a:xfrm>
            <a:off x="6735086" y="405367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2">
            <a:extLst>
              <a:ext uri="{FF2B5EF4-FFF2-40B4-BE49-F238E27FC236}">
                <a16:creationId xmlns:a16="http://schemas.microsoft.com/office/drawing/2014/main" id="{8A853061-4A15-D6DF-8458-901BEA1F750C}"/>
              </a:ext>
            </a:extLst>
          </p:cNvPr>
          <p:cNvSpPr/>
          <p:nvPr/>
        </p:nvSpPr>
        <p:spPr>
          <a:xfrm>
            <a:off x="5597235" y="3071078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B</a:t>
            </a:r>
          </a:p>
        </p:txBody>
      </p:sp>
      <p:sp>
        <p:nvSpPr>
          <p:cNvPr id="11" name="Oval Callout 20">
            <a:extLst>
              <a:ext uri="{FF2B5EF4-FFF2-40B4-BE49-F238E27FC236}">
                <a16:creationId xmlns:a16="http://schemas.microsoft.com/office/drawing/2014/main" id="{BC07BB56-2710-3021-866F-76B1BA0AE60C}"/>
              </a:ext>
            </a:extLst>
          </p:cNvPr>
          <p:cNvSpPr/>
          <p:nvPr/>
        </p:nvSpPr>
        <p:spPr>
          <a:xfrm>
            <a:off x="5793569" y="1577043"/>
            <a:ext cx="3572853" cy="965087"/>
          </a:xfrm>
          <a:prstGeom prst="wedgeEllipseCallout">
            <a:avLst>
              <a:gd name="adj1" fmla="val -27097"/>
              <a:gd name="adj2" fmla="val 1128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”Forwards” to C</a:t>
            </a:r>
          </a:p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Preserving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as Sender</a:t>
            </a:r>
          </a:p>
        </p:txBody>
      </p:sp>
    </p:spTree>
    <p:extLst>
      <p:ext uri="{BB962C8B-B14F-4D97-AF65-F5344CB8AC3E}">
        <p14:creationId xmlns:p14="http://schemas.microsoft.com/office/powerpoint/2010/main" val="1679373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72296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>
                <a:latin typeface="Arial Rounded MT Bold" panose="020F0704030504030204" pitchFamily="34" charset="77"/>
              </a:rPr>
              <a:t>Design for failure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The </a:t>
            </a:r>
            <a:r>
              <a:rPr lang="sv-SE" sz="4000" i="1" dirty="0" err="1">
                <a:latin typeface="+mn-lt"/>
              </a:rPr>
              <a:t>famous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Erlang</a:t>
            </a:r>
            <a:r>
              <a:rPr lang="sv-SE" sz="4000" i="1" dirty="0">
                <a:latin typeface="+mn-lt"/>
              </a:rPr>
              <a:t> 99.9999999% </a:t>
            </a:r>
            <a:r>
              <a:rPr lang="sv-SE" sz="4000" i="1" dirty="0" err="1">
                <a:latin typeface="+mn-lt"/>
              </a:rPr>
              <a:t>uptime</a:t>
            </a:r>
            <a:endParaRPr lang="sv-SE" sz="4000" i="1" dirty="0">
              <a:latin typeface="+mn-lt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B138F006-C655-9544-B673-3A5ACC982BB2}"/>
              </a:ext>
            </a:extLst>
          </p:cNvPr>
          <p:cNvGrpSpPr/>
          <p:nvPr/>
        </p:nvGrpSpPr>
        <p:grpSpPr>
          <a:xfrm rot="900000">
            <a:off x="-195504" y="4589543"/>
            <a:ext cx="2247606" cy="2420270"/>
            <a:chOff x="1861689" y="4041974"/>
            <a:chExt cx="1780612" cy="1853345"/>
          </a:xfrm>
        </p:grpSpPr>
        <p:sp>
          <p:nvSpPr>
            <p:cNvPr id="5" name="Freeform 38">
              <a:extLst>
                <a:ext uri="{FF2B5EF4-FFF2-40B4-BE49-F238E27FC236}">
                  <a16:creationId xmlns:a16="http://schemas.microsoft.com/office/drawing/2014/main" id="{B05F4CA0-C9C1-6647-B93A-7A3520B55E77}"/>
                </a:ext>
              </a:extLst>
            </p:cNvPr>
            <p:cNvSpPr/>
            <p:nvPr/>
          </p:nvSpPr>
          <p:spPr>
            <a:xfrm>
              <a:off x="2835678" y="4140295"/>
              <a:ext cx="806623" cy="683742"/>
            </a:xfrm>
            <a:custGeom>
              <a:avLst/>
              <a:gdLst>
                <a:gd name="connsiteX0" fmla="*/ 341871 w 806623"/>
                <a:gd name="connsiteY0" fmla="*/ 0 h 683742"/>
                <a:gd name="connsiteX1" fmla="*/ 676796 w 806623"/>
                <a:gd name="connsiteY1" fmla="*/ 272972 h 683742"/>
                <a:gd name="connsiteX2" fmla="*/ 679304 w 806623"/>
                <a:gd name="connsiteY2" fmla="*/ 297850 h 683742"/>
                <a:gd name="connsiteX3" fmla="*/ 683741 w 806623"/>
                <a:gd name="connsiteY3" fmla="*/ 296954 h 683742"/>
                <a:gd name="connsiteX4" fmla="*/ 806623 w 806623"/>
                <a:gd name="connsiteY4" fmla="*/ 419836 h 683742"/>
                <a:gd name="connsiteX5" fmla="*/ 683741 w 806623"/>
                <a:gd name="connsiteY5" fmla="*/ 542718 h 683742"/>
                <a:gd name="connsiteX6" fmla="*/ 635910 w 806623"/>
                <a:gd name="connsiteY6" fmla="*/ 533062 h 683742"/>
                <a:gd name="connsiteX7" fmla="*/ 628165 w 806623"/>
                <a:gd name="connsiteY7" fmla="*/ 527840 h 683742"/>
                <a:gd name="connsiteX8" fmla="*/ 625356 w 806623"/>
                <a:gd name="connsiteY8" fmla="*/ 533015 h 683742"/>
                <a:gd name="connsiteX9" fmla="*/ 341871 w 806623"/>
                <a:gd name="connsiteY9" fmla="*/ 683742 h 683742"/>
                <a:gd name="connsiteX10" fmla="*/ 0 w 806623"/>
                <a:gd name="connsiteY10" fmla="*/ 341871 h 683742"/>
                <a:gd name="connsiteX11" fmla="*/ 341871 w 806623"/>
                <a:gd name="connsiteY11" fmla="*/ 0 h 68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6623" h="683742">
                  <a:moveTo>
                    <a:pt x="341871" y="0"/>
                  </a:moveTo>
                  <a:cubicBezTo>
                    <a:pt x="507080" y="0"/>
                    <a:pt x="644918" y="117187"/>
                    <a:pt x="676796" y="272972"/>
                  </a:cubicBezTo>
                  <a:lnTo>
                    <a:pt x="679304" y="297850"/>
                  </a:lnTo>
                  <a:lnTo>
                    <a:pt x="683741" y="296954"/>
                  </a:lnTo>
                  <a:cubicBezTo>
                    <a:pt x="751607" y="296954"/>
                    <a:pt x="806623" y="351970"/>
                    <a:pt x="806623" y="419836"/>
                  </a:cubicBezTo>
                  <a:cubicBezTo>
                    <a:pt x="806623" y="487702"/>
                    <a:pt x="751607" y="542718"/>
                    <a:pt x="683741" y="542718"/>
                  </a:cubicBezTo>
                  <a:cubicBezTo>
                    <a:pt x="666775" y="542718"/>
                    <a:pt x="650611" y="539280"/>
                    <a:pt x="635910" y="533062"/>
                  </a:cubicBezTo>
                  <a:lnTo>
                    <a:pt x="628165" y="527840"/>
                  </a:lnTo>
                  <a:lnTo>
                    <a:pt x="625356" y="533015"/>
                  </a:lnTo>
                  <a:cubicBezTo>
                    <a:pt x="563919" y="623953"/>
                    <a:pt x="459877" y="683742"/>
                    <a:pt x="341871" y="683742"/>
                  </a:cubicBezTo>
                  <a:cubicBezTo>
                    <a:pt x="153061" y="683742"/>
                    <a:pt x="0" y="530681"/>
                    <a:pt x="0" y="341871"/>
                  </a:cubicBezTo>
                  <a:cubicBezTo>
                    <a:pt x="0" y="153061"/>
                    <a:pt x="153061" y="0"/>
                    <a:pt x="341871" y="0"/>
                  </a:cubicBezTo>
                  <a:close/>
                </a:path>
              </a:pathLst>
            </a:custGeom>
            <a:solidFill>
              <a:srgbClr val="C00000"/>
            </a:solidFill>
            <a:ln w="25400">
              <a:solidFill>
                <a:schemeClr val="bg1"/>
              </a:solidFill>
            </a:ln>
            <a:effectLst>
              <a:innerShdw dist="38100" dir="184800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A5D4BC32-CA52-BE4B-AAEE-114A9AED2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689" y="4041974"/>
              <a:ext cx="1767993" cy="185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5955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0" y="2636976"/>
            <a:ext cx="12192000" cy="264970"/>
          </a:xfrm>
          <a:prstGeom prst="roundRect">
            <a:avLst>
              <a:gd name="adj" fmla="val 0"/>
            </a:avLst>
          </a:prstGeom>
          <a:solidFill>
            <a:srgbClr val="233B50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rgbClr val="282828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922376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Let it crash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90636" y="3335539"/>
            <a:ext cx="1610726" cy="2891319"/>
            <a:chOff x="1670570" y="3540307"/>
            <a:chExt cx="1610726" cy="2891319"/>
          </a:xfrm>
        </p:grpSpPr>
        <p:grpSp>
          <p:nvGrpSpPr>
            <p:cNvPr id="17" name="Group 16"/>
            <p:cNvGrpSpPr/>
            <p:nvPr/>
          </p:nvGrpSpPr>
          <p:grpSpPr>
            <a:xfrm>
              <a:off x="1670570" y="4802285"/>
              <a:ext cx="1610726" cy="1629341"/>
              <a:chOff x="1627954" y="4762555"/>
              <a:chExt cx="1610726" cy="1629341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cxnSp>
          <p:nvCxnSpPr>
            <p:cNvPr id="20" name="Straight Connector 19"/>
            <p:cNvCxnSpPr>
              <a:stCxn id="25" idx="4"/>
              <a:endCxn id="23" idx="0"/>
            </p:cNvCxnSpPr>
            <p:nvPr/>
          </p:nvCxnSpPr>
          <p:spPr>
            <a:xfrm>
              <a:off x="2475932" y="4537834"/>
              <a:ext cx="1" cy="57056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1977169" y="5108400"/>
              <a:ext cx="997527" cy="997527"/>
            </a:xfrm>
            <a:prstGeom prst="ellipse">
              <a:avLst/>
            </a:prstGeom>
            <a:solidFill>
              <a:srgbClr val="FF493E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b="1" dirty="0">
                  <a:solidFill>
                    <a:schemeClr val="tx1"/>
                  </a:solidFill>
                </a:rPr>
                <a:t>child</a:t>
              </a:r>
            </a:p>
          </p:txBody>
        </p:sp>
        <p:sp>
          <p:nvSpPr>
            <p:cNvPr id="25" name="b1 supervising"/>
            <p:cNvSpPr/>
            <p:nvPr/>
          </p:nvSpPr>
          <p:spPr>
            <a:xfrm>
              <a:off x="1977168" y="3540307"/>
              <a:ext cx="997527" cy="997527"/>
            </a:xfrm>
            <a:prstGeom prst="ellipse">
              <a:avLst/>
            </a:prstGeom>
            <a:solidFill>
              <a:srgbClr val="43BFF7"/>
            </a:solidFill>
            <a:ln w="168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b="1" dirty="0"/>
                <a:t>parent</a:t>
              </a:r>
            </a:p>
          </p:txBody>
        </p:sp>
      </p:grpSp>
      <p:sp>
        <p:nvSpPr>
          <p:cNvPr id="26" name="Oval Callout 25"/>
          <p:cNvSpPr/>
          <p:nvPr/>
        </p:nvSpPr>
        <p:spPr>
          <a:xfrm>
            <a:off x="1672495" y="3398125"/>
            <a:ext cx="3017840" cy="872354"/>
          </a:xfrm>
          <a:prstGeom prst="wedgeEllipseCallout">
            <a:avLst>
              <a:gd name="adj1" fmla="val 67095"/>
              <a:gd name="adj2" fmla="val -166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 state by delegating work</a:t>
            </a:r>
          </a:p>
        </p:txBody>
      </p:sp>
      <p:sp>
        <p:nvSpPr>
          <p:cNvPr id="27" name="Oval Callout 26"/>
          <p:cNvSpPr/>
          <p:nvPr/>
        </p:nvSpPr>
        <p:spPr>
          <a:xfrm>
            <a:off x="1672495" y="4966218"/>
            <a:ext cx="3017840" cy="872354"/>
          </a:xfrm>
          <a:prstGeom prst="wedgeEllipseCallout">
            <a:avLst>
              <a:gd name="adj1" fmla="val 67095"/>
              <a:gd name="adj2" fmla="val -166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Performs work, </a:t>
            </a:r>
            <a:b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restarted</a:t>
            </a:r>
          </a:p>
        </p:txBody>
      </p:sp>
    </p:spTree>
    <p:extLst>
      <p:ext uri="{BB962C8B-B14F-4D97-AF65-F5344CB8AC3E}">
        <p14:creationId xmlns:p14="http://schemas.microsoft.com/office/powerpoint/2010/main" val="1517114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1F4E79"/>
          </a:solidFill>
          <a:ln w="190500">
            <a:solidFill>
              <a:srgbClr val="1F4E79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Data Access</a:t>
            </a:r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Website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Businesslogic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1F4E79"/>
          </a:solidFill>
          <a:ln w="190500">
            <a:solidFill>
              <a:srgbClr val="1F4E79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Vendor</a:t>
            </a:r>
            <a:r>
              <a:rPr lang="sv-SE" sz="1400" b="1" dirty="0"/>
              <a:t> </a:t>
            </a:r>
            <a:r>
              <a:rPr lang="sv-SE" sz="1400" b="1" dirty="0" err="1"/>
              <a:t>machine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368158"/>
            <a:chOff x="4327561" y="4543487"/>
            <a:chExt cx="2168626" cy="36815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133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Insert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Service </a:t>
            </a:r>
            <a:r>
              <a:rPr lang="sv-SE" sz="1400" b="1" dirty="0" err="1"/>
              <a:t>Technician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208259" cy="1002106"/>
            <a:chOff x="8043146" y="3511999"/>
            <a:chExt cx="1208259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Refill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1105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Gets </a:t>
              </a:r>
              <a:r>
                <a:rPr lang="sv-SE" sz="1400" b="1" dirty="0" err="1"/>
                <a:t>coffee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Me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539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Need</a:t>
              </a:r>
              <a:r>
                <a:rPr lang="sv-SE" sz="1400" b="1" dirty="0"/>
                <a:t> </a:t>
              </a:r>
              <a:r>
                <a:rPr lang="sv-SE" sz="1400" b="1" dirty="0" err="1"/>
                <a:t>more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r>
                <a:rPr lang="sv-SE" sz="1400" b="1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1F4E79"/>
            </a:solidFill>
            <a:ln w="190500">
              <a:solidFill>
                <a:srgbClr val="1F4E79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Application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Manage</a:t>
              </a:r>
              <a:r>
                <a:rPr lang="sv-SE" sz="1400" b="1" dirty="0"/>
                <a:t> </a:t>
              </a:r>
              <a:r>
                <a:rPr lang="sv-SE" sz="1400" b="1" dirty="0" err="1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Validation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>
            <a:off x="0" y="2636976"/>
            <a:ext cx="12192000" cy="264970"/>
          </a:xfrm>
          <a:prstGeom prst="roundRect">
            <a:avLst>
              <a:gd name="adj" fmla="val 0"/>
            </a:avLst>
          </a:prstGeom>
          <a:solidFill>
            <a:srgbClr val="282828">
              <a:alpha val="50000"/>
            </a:srgb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rgbClr val="282828"/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085" y="389404"/>
            <a:ext cx="10652114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dirty="0" err="1">
                <a:latin typeface="Arial Rounded MT Bold" panose="020F0704030504030204" pitchFamily="34" charset="77"/>
              </a:rPr>
              <a:t>Error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Kernel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sp>
        <p:nvSpPr>
          <p:cNvPr id="29" name="Oval Callout 28"/>
          <p:cNvSpPr/>
          <p:nvPr/>
        </p:nvSpPr>
        <p:spPr>
          <a:xfrm>
            <a:off x="574221" y="2878937"/>
            <a:ext cx="3017840" cy="646998"/>
          </a:xfrm>
          <a:prstGeom prst="wedgeEllipseCallout">
            <a:avLst>
              <a:gd name="adj1" fmla="val 29550"/>
              <a:gd name="adj2" fmla="val 82059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 err="1">
                <a:solidFill>
                  <a:schemeClr val="bg1"/>
                </a:solidFill>
              </a:rPr>
              <a:t>OneForOne</a:t>
            </a:r>
            <a:r>
              <a:rPr lang="sv-SE" b="1" dirty="0">
                <a:solidFill>
                  <a:schemeClr val="bg1"/>
                </a:solidFill>
              </a:rPr>
              <a:t> supervisor</a:t>
            </a:r>
          </a:p>
        </p:txBody>
      </p:sp>
      <p:sp>
        <p:nvSpPr>
          <p:cNvPr id="50" name="Oval Callout 49"/>
          <p:cNvSpPr/>
          <p:nvPr/>
        </p:nvSpPr>
        <p:spPr>
          <a:xfrm>
            <a:off x="8956121" y="2879236"/>
            <a:ext cx="2795271" cy="646998"/>
          </a:xfrm>
          <a:prstGeom prst="wedgeEllipseCallout">
            <a:avLst>
              <a:gd name="adj1" fmla="val -39637"/>
              <a:gd name="adj2" fmla="val 93091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AllForOne </a:t>
            </a:r>
            <a:r>
              <a:rPr lang="sv-SE" b="1" dirty="0">
                <a:solidFill>
                  <a:schemeClr val="bg1"/>
                </a:solidFill>
              </a:rPr>
              <a:t>supervisor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00B050"/>
          </a:solidFill>
          <a:ln w="168275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00B050"/>
          </a:solidFill>
          <a:ln w="168275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1056842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904596" y="478188"/>
            <a:ext cx="10266002" cy="2916051"/>
            <a:chOff x="355198" y="2973913"/>
            <a:chExt cx="10266002" cy="2916051"/>
          </a:xfrm>
          <a:solidFill>
            <a:srgbClr val="00B0F0"/>
          </a:solidFill>
          <a:effectLst/>
        </p:grpSpPr>
        <p:grpSp>
          <p:nvGrpSpPr>
            <p:cNvPr id="79" name="Group 78"/>
            <p:cNvGrpSpPr/>
            <p:nvPr/>
          </p:nvGrpSpPr>
          <p:grpSpPr>
            <a:xfrm>
              <a:off x="3792735" y="4048732"/>
              <a:ext cx="3284070" cy="527563"/>
              <a:chOff x="3792735" y="4048732"/>
              <a:chExt cx="3284070" cy="527563"/>
            </a:xfrm>
            <a:grpFill/>
          </p:grpSpPr>
          <p:grpSp>
            <p:nvGrpSpPr>
              <p:cNvPr id="75" name="Group 74"/>
              <p:cNvGrpSpPr/>
              <p:nvPr/>
            </p:nvGrpSpPr>
            <p:grpSpPr>
              <a:xfrm>
                <a:off x="6618886" y="4048732"/>
                <a:ext cx="457919" cy="510942"/>
                <a:chOff x="5307806" y="2943224"/>
                <a:chExt cx="226219" cy="252413"/>
              </a:xfrm>
              <a:grpFill/>
            </p:grpSpPr>
            <p:cxnSp>
              <p:nvCxnSpPr>
                <p:cNvPr id="77" name="Straight Connector 76"/>
                <p:cNvCxnSpPr>
                  <a:stCxn id="76" idx="3"/>
                </p:cNvCxnSpPr>
                <p:nvPr/>
              </p:nvCxnSpPr>
              <p:spPr>
                <a:xfrm>
                  <a:off x="5450682" y="3069431"/>
                  <a:ext cx="8334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bevel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1"/>
                </p:cNvCxnSpPr>
                <p:nvPr/>
              </p:nvCxnSpPr>
              <p:spPr>
                <a:xfrm flipH="1">
                  <a:off x="5307806" y="3069431"/>
                  <a:ext cx="8215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round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tangle 75"/>
                <p:cNvSpPr/>
                <p:nvPr/>
              </p:nvSpPr>
              <p:spPr>
                <a:xfrm>
                  <a:off x="5389959" y="2943224"/>
                  <a:ext cx="60723" cy="252413"/>
                </a:xfrm>
                <a:prstGeom prst="rect">
                  <a:avLst/>
                </a:prstGeom>
                <a:grpFill/>
                <a:ln w="19050">
                  <a:solidFill>
                    <a:srgbClr val="1F4E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5114633" y="4065353"/>
                <a:ext cx="457919" cy="510942"/>
                <a:chOff x="5307806" y="2943224"/>
                <a:chExt cx="226219" cy="252413"/>
              </a:xfrm>
              <a:grpFill/>
            </p:grpSpPr>
            <p:cxnSp>
              <p:nvCxnSpPr>
                <p:cNvPr id="73" name="Straight Connector 72"/>
                <p:cNvCxnSpPr>
                  <a:stCxn id="72" idx="3"/>
                </p:cNvCxnSpPr>
                <p:nvPr/>
              </p:nvCxnSpPr>
              <p:spPr>
                <a:xfrm>
                  <a:off x="5450682" y="3069431"/>
                  <a:ext cx="8334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bevel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>
                  <a:stCxn id="72" idx="1"/>
                </p:cNvCxnSpPr>
                <p:nvPr/>
              </p:nvCxnSpPr>
              <p:spPr>
                <a:xfrm flipH="1">
                  <a:off x="5307806" y="3069431"/>
                  <a:ext cx="8215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round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71"/>
                <p:cNvSpPr/>
                <p:nvPr/>
              </p:nvSpPr>
              <p:spPr>
                <a:xfrm>
                  <a:off x="5389959" y="2943224"/>
                  <a:ext cx="60723" cy="252413"/>
                </a:xfrm>
                <a:prstGeom prst="rect">
                  <a:avLst/>
                </a:prstGeom>
                <a:grpFill/>
                <a:ln w="19050">
                  <a:solidFill>
                    <a:srgbClr val="1F4E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3792735" y="4065353"/>
                <a:ext cx="457908" cy="510942"/>
                <a:chOff x="5307816" y="2943224"/>
                <a:chExt cx="226214" cy="252413"/>
              </a:xfrm>
              <a:grpFill/>
            </p:grpSpPr>
            <p:cxnSp>
              <p:nvCxnSpPr>
                <p:cNvPr id="28" name="Straight Connector 27"/>
                <p:cNvCxnSpPr>
                  <a:stCxn id="27" idx="3"/>
                </p:cNvCxnSpPr>
                <p:nvPr/>
              </p:nvCxnSpPr>
              <p:spPr>
                <a:xfrm>
                  <a:off x="5450687" y="3069431"/>
                  <a:ext cx="8334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bevel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stCxn id="27" idx="1"/>
                </p:cNvCxnSpPr>
                <p:nvPr/>
              </p:nvCxnSpPr>
              <p:spPr>
                <a:xfrm flipH="1">
                  <a:off x="5307811" y="3069431"/>
                  <a:ext cx="8215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round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Rectangle 26"/>
                <p:cNvSpPr/>
                <p:nvPr/>
              </p:nvSpPr>
              <p:spPr>
                <a:xfrm>
                  <a:off x="5389959" y="2943224"/>
                  <a:ext cx="60723" cy="252413"/>
                </a:xfrm>
                <a:prstGeom prst="rect">
                  <a:avLst/>
                </a:prstGeom>
                <a:grpFill/>
                <a:ln w="19050">
                  <a:solidFill>
                    <a:srgbClr val="1F4E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355198" y="2973913"/>
              <a:ext cx="10266002" cy="2916051"/>
              <a:chOff x="355198" y="2973913"/>
              <a:chExt cx="10266002" cy="2916051"/>
            </a:xfrm>
            <a:grpFill/>
          </p:grpSpPr>
          <p:sp>
            <p:nvSpPr>
              <p:cNvPr id="2" name="Rectangle 1"/>
              <p:cNvSpPr/>
              <p:nvPr/>
            </p:nvSpPr>
            <p:spPr>
              <a:xfrm>
                <a:off x="1635777" y="3442728"/>
                <a:ext cx="361864" cy="516411"/>
              </a:xfrm>
              <a:custGeom>
                <a:avLst/>
                <a:gdLst>
                  <a:gd name="connsiteX0" fmla="*/ 0 w 228600"/>
                  <a:gd name="connsiteY0" fmla="*/ 0 h 326232"/>
                  <a:gd name="connsiteX1" fmla="*/ 228600 w 228600"/>
                  <a:gd name="connsiteY1" fmla="*/ 0 h 326232"/>
                  <a:gd name="connsiteX2" fmla="*/ 228600 w 228600"/>
                  <a:gd name="connsiteY2" fmla="*/ 326232 h 326232"/>
                  <a:gd name="connsiteX3" fmla="*/ 0 w 228600"/>
                  <a:gd name="connsiteY3" fmla="*/ 326232 h 326232"/>
                  <a:gd name="connsiteX4" fmla="*/ 0 w 228600"/>
                  <a:gd name="connsiteY4" fmla="*/ 0 h 326232"/>
                  <a:gd name="connsiteX0" fmla="*/ 2381 w 228600"/>
                  <a:gd name="connsiteY0" fmla="*/ 35719 h 326232"/>
                  <a:gd name="connsiteX1" fmla="*/ 228600 w 228600"/>
                  <a:gd name="connsiteY1" fmla="*/ 0 h 326232"/>
                  <a:gd name="connsiteX2" fmla="*/ 228600 w 228600"/>
                  <a:gd name="connsiteY2" fmla="*/ 326232 h 326232"/>
                  <a:gd name="connsiteX3" fmla="*/ 0 w 228600"/>
                  <a:gd name="connsiteY3" fmla="*/ 326232 h 326232"/>
                  <a:gd name="connsiteX4" fmla="*/ 2381 w 228600"/>
                  <a:gd name="connsiteY4" fmla="*/ 35719 h 326232"/>
                  <a:gd name="connsiteX0" fmla="*/ 2381 w 228600"/>
                  <a:gd name="connsiteY0" fmla="*/ 45244 h 335757"/>
                  <a:gd name="connsiteX1" fmla="*/ 183356 w 228600"/>
                  <a:gd name="connsiteY1" fmla="*/ 0 h 335757"/>
                  <a:gd name="connsiteX2" fmla="*/ 228600 w 228600"/>
                  <a:gd name="connsiteY2" fmla="*/ 335757 h 335757"/>
                  <a:gd name="connsiteX3" fmla="*/ 0 w 228600"/>
                  <a:gd name="connsiteY3" fmla="*/ 335757 h 335757"/>
                  <a:gd name="connsiteX4" fmla="*/ 2381 w 228600"/>
                  <a:gd name="connsiteY4" fmla="*/ 45244 h 335757"/>
                  <a:gd name="connsiteX0" fmla="*/ 2381 w 228600"/>
                  <a:gd name="connsiteY0" fmla="*/ 35719 h 326232"/>
                  <a:gd name="connsiteX1" fmla="*/ 180975 w 228600"/>
                  <a:gd name="connsiteY1" fmla="*/ 0 h 326232"/>
                  <a:gd name="connsiteX2" fmla="*/ 228600 w 228600"/>
                  <a:gd name="connsiteY2" fmla="*/ 326232 h 326232"/>
                  <a:gd name="connsiteX3" fmla="*/ 0 w 228600"/>
                  <a:gd name="connsiteY3" fmla="*/ 326232 h 326232"/>
                  <a:gd name="connsiteX4" fmla="*/ 2381 w 228600"/>
                  <a:gd name="connsiteY4" fmla="*/ 35719 h 32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326232">
                    <a:moveTo>
                      <a:pt x="2381" y="35719"/>
                    </a:moveTo>
                    <a:lnTo>
                      <a:pt x="180975" y="0"/>
                    </a:lnTo>
                    <a:lnTo>
                      <a:pt x="228600" y="326232"/>
                    </a:lnTo>
                    <a:lnTo>
                      <a:pt x="0" y="326232"/>
                    </a:lnTo>
                    <a:cubicBezTo>
                      <a:pt x="794" y="229394"/>
                      <a:pt x="1587" y="132557"/>
                      <a:pt x="2381" y="35719"/>
                    </a:cubicBezTo>
                    <a:close/>
                  </a:path>
                </a:pathLst>
              </a:custGeom>
              <a:grpFill/>
              <a:ln w="19050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355198" y="2973913"/>
                <a:ext cx="10266002" cy="2916051"/>
              </a:xfrm>
              <a:custGeom>
                <a:avLst/>
                <a:gdLst>
                  <a:gd name="connsiteX0" fmla="*/ 1329239 w 6102996"/>
                  <a:gd name="connsiteY0" fmla="*/ 0 h 1733552"/>
                  <a:gd name="connsiteX1" fmla="*/ 1410361 w 6102996"/>
                  <a:gd name="connsiteY1" fmla="*/ 0 h 1733552"/>
                  <a:gd name="connsiteX2" fmla="*/ 1354138 w 6102996"/>
                  <a:gd name="connsiteY2" fmla="*/ 54718 h 1733552"/>
                  <a:gd name="connsiteX3" fmla="*/ 1354138 w 6102996"/>
                  <a:gd name="connsiteY3" fmla="*/ 87563 h 1733552"/>
                  <a:gd name="connsiteX4" fmla="*/ 1426656 w 6102996"/>
                  <a:gd name="connsiteY4" fmla="*/ 87563 h 1733552"/>
                  <a:gd name="connsiteX5" fmla="*/ 1354138 w 6102996"/>
                  <a:gd name="connsiteY5" fmla="*/ 158140 h 1733552"/>
                  <a:gd name="connsiteX6" fmla="*/ 1354138 w 6102996"/>
                  <a:gd name="connsiteY6" fmla="*/ 171451 h 1733552"/>
                  <a:gd name="connsiteX7" fmla="*/ 1458912 w 6102996"/>
                  <a:gd name="connsiteY7" fmla="*/ 171451 h 1733552"/>
                  <a:gd name="connsiteX8" fmla="*/ 1354138 w 6102996"/>
                  <a:gd name="connsiteY8" fmla="*/ 273421 h 1733552"/>
                  <a:gd name="connsiteX9" fmla="*/ 1354138 w 6102996"/>
                  <a:gd name="connsiteY9" fmla="*/ 330202 h 1733552"/>
                  <a:gd name="connsiteX10" fmla="*/ 1403350 w 6102996"/>
                  <a:gd name="connsiteY10" fmla="*/ 330202 h 1733552"/>
                  <a:gd name="connsiteX11" fmla="*/ 1427957 w 6102996"/>
                  <a:gd name="connsiteY11" fmla="*/ 477840 h 1733552"/>
                  <a:gd name="connsiteX12" fmla="*/ 1438274 w 6102996"/>
                  <a:gd name="connsiteY12" fmla="*/ 477840 h 1733552"/>
                  <a:gd name="connsiteX13" fmla="*/ 1441450 w 6102996"/>
                  <a:gd name="connsiteY13" fmla="*/ 476252 h 1733552"/>
                  <a:gd name="connsiteX14" fmla="*/ 1441927 w 6102996"/>
                  <a:gd name="connsiteY14" fmla="*/ 477840 h 1733552"/>
                  <a:gd name="connsiteX15" fmla="*/ 1480343 w 6102996"/>
                  <a:gd name="connsiteY15" fmla="*/ 477840 h 1733552"/>
                  <a:gd name="connsiteX16" fmla="*/ 1480343 w 6102996"/>
                  <a:gd name="connsiteY16" fmla="*/ 592141 h 1733552"/>
                  <a:gd name="connsiteX17" fmla="*/ 1554161 w 6102996"/>
                  <a:gd name="connsiteY17" fmla="*/ 592141 h 1733552"/>
                  <a:gd name="connsiteX18" fmla="*/ 1555750 w 6102996"/>
                  <a:gd name="connsiteY18" fmla="*/ 933193 h 1733552"/>
                  <a:gd name="connsiteX19" fmla="*/ 3066684 w 6102996"/>
                  <a:gd name="connsiteY19" fmla="*/ 934524 h 1733552"/>
                  <a:gd name="connsiteX20" fmla="*/ 3066684 w 6102996"/>
                  <a:gd name="connsiteY20" fmla="*/ 938675 h 1733552"/>
                  <a:gd name="connsiteX21" fmla="*/ 4346897 w 6102996"/>
                  <a:gd name="connsiteY21" fmla="*/ 939802 h 1733552"/>
                  <a:gd name="connsiteX22" fmla="*/ 6102996 w 6102996"/>
                  <a:gd name="connsiteY22" fmla="*/ 800102 h 1733552"/>
                  <a:gd name="connsiteX23" fmla="*/ 5851847 w 6102996"/>
                  <a:gd name="connsiteY23" fmla="*/ 1162052 h 1733552"/>
                  <a:gd name="connsiteX24" fmla="*/ 5832797 w 6102996"/>
                  <a:gd name="connsiteY24" fmla="*/ 1720852 h 1733552"/>
                  <a:gd name="connsiteX25" fmla="*/ 4972696 w 6102996"/>
                  <a:gd name="connsiteY25" fmla="*/ 1733552 h 1733552"/>
                  <a:gd name="connsiteX26" fmla="*/ 3066684 w 6102996"/>
                  <a:gd name="connsiteY26" fmla="*/ 1733552 h 1733552"/>
                  <a:gd name="connsiteX27" fmla="*/ 355730 w 6102996"/>
                  <a:gd name="connsiteY27" fmla="*/ 1733552 h 1733552"/>
                  <a:gd name="connsiteX28" fmla="*/ 400050 w 6102996"/>
                  <a:gd name="connsiteY28" fmla="*/ 1346202 h 1733552"/>
                  <a:gd name="connsiteX29" fmla="*/ 0 w 6102996"/>
                  <a:gd name="connsiteY29" fmla="*/ 1117602 h 1733552"/>
                  <a:gd name="connsiteX30" fmla="*/ 19050 w 6102996"/>
                  <a:gd name="connsiteY30" fmla="*/ 939802 h 1733552"/>
                  <a:gd name="connsiteX31" fmla="*/ 605284 w 6102996"/>
                  <a:gd name="connsiteY31" fmla="*/ 927329 h 1733552"/>
                  <a:gd name="connsiteX32" fmla="*/ 605284 w 6102996"/>
                  <a:gd name="connsiteY32" fmla="*/ 258642 h 1733552"/>
                  <a:gd name="connsiteX33" fmla="*/ 661504 w 6102996"/>
                  <a:gd name="connsiteY33" fmla="*/ 571892 h 1733552"/>
                  <a:gd name="connsiteX34" fmla="*/ 1042712 w 6102996"/>
                  <a:gd name="connsiteY34" fmla="*/ 571397 h 1733552"/>
                  <a:gd name="connsiteX35" fmla="*/ 1047474 w 6102996"/>
                  <a:gd name="connsiteY35" fmla="*/ 477840 h 1733552"/>
                  <a:gd name="connsiteX36" fmla="*/ 1285081 w 6102996"/>
                  <a:gd name="connsiteY36" fmla="*/ 477840 h 1733552"/>
                  <a:gd name="connsiteX37" fmla="*/ 1285081 w 6102996"/>
                  <a:gd name="connsiteY37" fmla="*/ 1 h 1733552"/>
                  <a:gd name="connsiteX38" fmla="*/ 1329240 w 6102996"/>
                  <a:gd name="connsiteY38" fmla="*/ 1 h 1733552"/>
                  <a:gd name="connsiteX0" fmla="*/ 1329239 w 6102996"/>
                  <a:gd name="connsiteY0" fmla="*/ 0 h 1733552"/>
                  <a:gd name="connsiteX1" fmla="*/ 1410361 w 6102996"/>
                  <a:gd name="connsiteY1" fmla="*/ 0 h 1733552"/>
                  <a:gd name="connsiteX2" fmla="*/ 1354138 w 6102996"/>
                  <a:gd name="connsiteY2" fmla="*/ 54718 h 1733552"/>
                  <a:gd name="connsiteX3" fmla="*/ 1354138 w 6102996"/>
                  <a:gd name="connsiteY3" fmla="*/ 87563 h 1733552"/>
                  <a:gd name="connsiteX4" fmla="*/ 1426656 w 6102996"/>
                  <a:gd name="connsiteY4" fmla="*/ 87563 h 1733552"/>
                  <a:gd name="connsiteX5" fmla="*/ 1354138 w 6102996"/>
                  <a:gd name="connsiteY5" fmla="*/ 158140 h 1733552"/>
                  <a:gd name="connsiteX6" fmla="*/ 1354138 w 6102996"/>
                  <a:gd name="connsiteY6" fmla="*/ 171451 h 1733552"/>
                  <a:gd name="connsiteX7" fmla="*/ 1458912 w 6102996"/>
                  <a:gd name="connsiteY7" fmla="*/ 171451 h 1733552"/>
                  <a:gd name="connsiteX8" fmla="*/ 1354138 w 6102996"/>
                  <a:gd name="connsiteY8" fmla="*/ 273421 h 1733552"/>
                  <a:gd name="connsiteX9" fmla="*/ 1354138 w 6102996"/>
                  <a:gd name="connsiteY9" fmla="*/ 330202 h 1733552"/>
                  <a:gd name="connsiteX10" fmla="*/ 1403350 w 6102996"/>
                  <a:gd name="connsiteY10" fmla="*/ 330202 h 1733552"/>
                  <a:gd name="connsiteX11" fmla="*/ 1427957 w 6102996"/>
                  <a:gd name="connsiteY11" fmla="*/ 477840 h 1733552"/>
                  <a:gd name="connsiteX12" fmla="*/ 1438274 w 6102996"/>
                  <a:gd name="connsiteY12" fmla="*/ 477840 h 1733552"/>
                  <a:gd name="connsiteX13" fmla="*/ 1441450 w 6102996"/>
                  <a:gd name="connsiteY13" fmla="*/ 476252 h 1733552"/>
                  <a:gd name="connsiteX14" fmla="*/ 1441927 w 6102996"/>
                  <a:gd name="connsiteY14" fmla="*/ 477840 h 1733552"/>
                  <a:gd name="connsiteX15" fmla="*/ 1480343 w 6102996"/>
                  <a:gd name="connsiteY15" fmla="*/ 477840 h 1733552"/>
                  <a:gd name="connsiteX16" fmla="*/ 1480343 w 6102996"/>
                  <a:gd name="connsiteY16" fmla="*/ 592141 h 1733552"/>
                  <a:gd name="connsiteX17" fmla="*/ 1554161 w 6102996"/>
                  <a:gd name="connsiteY17" fmla="*/ 592141 h 1733552"/>
                  <a:gd name="connsiteX18" fmla="*/ 1555750 w 6102996"/>
                  <a:gd name="connsiteY18" fmla="*/ 933193 h 1733552"/>
                  <a:gd name="connsiteX19" fmla="*/ 3066684 w 6102996"/>
                  <a:gd name="connsiteY19" fmla="*/ 934524 h 1733552"/>
                  <a:gd name="connsiteX20" fmla="*/ 4346897 w 6102996"/>
                  <a:gd name="connsiteY20" fmla="*/ 939802 h 1733552"/>
                  <a:gd name="connsiteX21" fmla="*/ 6102996 w 6102996"/>
                  <a:gd name="connsiteY21" fmla="*/ 800102 h 1733552"/>
                  <a:gd name="connsiteX22" fmla="*/ 5851847 w 6102996"/>
                  <a:gd name="connsiteY22" fmla="*/ 1162052 h 1733552"/>
                  <a:gd name="connsiteX23" fmla="*/ 5832797 w 6102996"/>
                  <a:gd name="connsiteY23" fmla="*/ 1720852 h 1733552"/>
                  <a:gd name="connsiteX24" fmla="*/ 4972696 w 6102996"/>
                  <a:gd name="connsiteY24" fmla="*/ 1733552 h 1733552"/>
                  <a:gd name="connsiteX25" fmla="*/ 3066684 w 6102996"/>
                  <a:gd name="connsiteY25" fmla="*/ 1733552 h 1733552"/>
                  <a:gd name="connsiteX26" fmla="*/ 355730 w 6102996"/>
                  <a:gd name="connsiteY26" fmla="*/ 1733552 h 1733552"/>
                  <a:gd name="connsiteX27" fmla="*/ 400050 w 6102996"/>
                  <a:gd name="connsiteY27" fmla="*/ 1346202 h 1733552"/>
                  <a:gd name="connsiteX28" fmla="*/ 0 w 6102996"/>
                  <a:gd name="connsiteY28" fmla="*/ 1117602 h 1733552"/>
                  <a:gd name="connsiteX29" fmla="*/ 19050 w 6102996"/>
                  <a:gd name="connsiteY29" fmla="*/ 939802 h 1733552"/>
                  <a:gd name="connsiteX30" fmla="*/ 605284 w 6102996"/>
                  <a:gd name="connsiteY30" fmla="*/ 927329 h 1733552"/>
                  <a:gd name="connsiteX31" fmla="*/ 605284 w 6102996"/>
                  <a:gd name="connsiteY31" fmla="*/ 258642 h 1733552"/>
                  <a:gd name="connsiteX32" fmla="*/ 661504 w 6102996"/>
                  <a:gd name="connsiteY32" fmla="*/ 571892 h 1733552"/>
                  <a:gd name="connsiteX33" fmla="*/ 1042712 w 6102996"/>
                  <a:gd name="connsiteY33" fmla="*/ 571397 h 1733552"/>
                  <a:gd name="connsiteX34" fmla="*/ 1047474 w 6102996"/>
                  <a:gd name="connsiteY34" fmla="*/ 477840 h 1733552"/>
                  <a:gd name="connsiteX35" fmla="*/ 1285081 w 6102996"/>
                  <a:gd name="connsiteY35" fmla="*/ 477840 h 1733552"/>
                  <a:gd name="connsiteX36" fmla="*/ 1285081 w 6102996"/>
                  <a:gd name="connsiteY36" fmla="*/ 1 h 1733552"/>
                  <a:gd name="connsiteX37" fmla="*/ 1329240 w 6102996"/>
                  <a:gd name="connsiteY37" fmla="*/ 1 h 1733552"/>
                  <a:gd name="connsiteX38" fmla="*/ 1329239 w 6102996"/>
                  <a:gd name="connsiteY38" fmla="*/ 0 h 173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102996" h="1733552">
                    <a:moveTo>
                      <a:pt x="1329239" y="0"/>
                    </a:moveTo>
                    <a:lnTo>
                      <a:pt x="1410361" y="0"/>
                    </a:lnTo>
                    <a:lnTo>
                      <a:pt x="1354138" y="54718"/>
                    </a:lnTo>
                    <a:lnTo>
                      <a:pt x="1354138" y="87563"/>
                    </a:lnTo>
                    <a:lnTo>
                      <a:pt x="1426656" y="87563"/>
                    </a:lnTo>
                    <a:lnTo>
                      <a:pt x="1354138" y="158140"/>
                    </a:lnTo>
                    <a:lnTo>
                      <a:pt x="1354138" y="171451"/>
                    </a:lnTo>
                    <a:lnTo>
                      <a:pt x="1458912" y="171451"/>
                    </a:lnTo>
                    <a:lnTo>
                      <a:pt x="1354138" y="273421"/>
                    </a:lnTo>
                    <a:lnTo>
                      <a:pt x="1354138" y="330202"/>
                    </a:lnTo>
                    <a:lnTo>
                      <a:pt x="1403350" y="330202"/>
                    </a:lnTo>
                    <a:lnTo>
                      <a:pt x="1427957" y="477840"/>
                    </a:lnTo>
                    <a:lnTo>
                      <a:pt x="1438274" y="477840"/>
                    </a:lnTo>
                    <a:lnTo>
                      <a:pt x="1441450" y="476252"/>
                    </a:lnTo>
                    <a:lnTo>
                      <a:pt x="1441927" y="477840"/>
                    </a:lnTo>
                    <a:lnTo>
                      <a:pt x="1480343" y="477840"/>
                    </a:lnTo>
                    <a:lnTo>
                      <a:pt x="1480343" y="592141"/>
                    </a:lnTo>
                    <a:lnTo>
                      <a:pt x="1554161" y="592141"/>
                    </a:lnTo>
                    <a:cubicBezTo>
                      <a:pt x="1554691" y="705825"/>
                      <a:pt x="1555220" y="819509"/>
                      <a:pt x="1555750" y="933193"/>
                    </a:cubicBezTo>
                    <a:lnTo>
                      <a:pt x="3066684" y="934524"/>
                    </a:lnTo>
                    <a:lnTo>
                      <a:pt x="4346897" y="939802"/>
                    </a:lnTo>
                    <a:cubicBezTo>
                      <a:pt x="4989413" y="931335"/>
                      <a:pt x="5517630" y="846669"/>
                      <a:pt x="6102996" y="800102"/>
                    </a:cubicBezTo>
                    <a:lnTo>
                      <a:pt x="5851847" y="1162052"/>
                    </a:lnTo>
                    <a:cubicBezTo>
                      <a:pt x="6264597" y="1595969"/>
                      <a:pt x="6035997" y="1686985"/>
                      <a:pt x="5832797" y="1720852"/>
                    </a:cubicBezTo>
                    <a:lnTo>
                      <a:pt x="4972696" y="1733552"/>
                    </a:lnTo>
                    <a:lnTo>
                      <a:pt x="3066684" y="1733552"/>
                    </a:lnTo>
                    <a:lnTo>
                      <a:pt x="355730" y="1733552"/>
                    </a:lnTo>
                    <a:cubicBezTo>
                      <a:pt x="330287" y="1521885"/>
                      <a:pt x="349293" y="1526119"/>
                      <a:pt x="400050" y="1346202"/>
                    </a:cubicBezTo>
                    <a:cubicBezTo>
                      <a:pt x="266700" y="1270002"/>
                      <a:pt x="152400" y="1263652"/>
                      <a:pt x="0" y="1117602"/>
                    </a:cubicBezTo>
                    <a:lnTo>
                      <a:pt x="19050" y="939802"/>
                    </a:lnTo>
                    <a:lnTo>
                      <a:pt x="605284" y="927329"/>
                    </a:lnTo>
                    <a:lnTo>
                      <a:pt x="605284" y="258642"/>
                    </a:lnTo>
                    <a:lnTo>
                      <a:pt x="661504" y="571892"/>
                    </a:lnTo>
                    <a:lnTo>
                      <a:pt x="1042712" y="571397"/>
                    </a:lnTo>
                    <a:lnTo>
                      <a:pt x="1047474" y="477840"/>
                    </a:lnTo>
                    <a:lnTo>
                      <a:pt x="1285081" y="477840"/>
                    </a:lnTo>
                    <a:lnTo>
                      <a:pt x="1285081" y="1"/>
                    </a:lnTo>
                    <a:lnTo>
                      <a:pt x="1329240" y="1"/>
                    </a:lnTo>
                    <a:lnTo>
                      <a:pt x="1329239" y="0"/>
                    </a:lnTo>
                    <a:close/>
                  </a:path>
                </a:pathLst>
              </a:custGeom>
              <a:grpFill/>
              <a:ln w="19050">
                <a:solidFill>
                  <a:srgbClr val="1F4E79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579467" y="2361908"/>
            <a:ext cx="7817251" cy="927316"/>
            <a:chOff x="5468079" y="3279055"/>
            <a:chExt cx="5462624" cy="648000"/>
          </a:xfrm>
          <a:solidFill>
            <a:srgbClr val="1F4E79"/>
          </a:solidFill>
        </p:grpSpPr>
        <p:sp>
          <p:nvSpPr>
            <p:cNvPr id="40" name="Rectangle 39"/>
            <p:cNvSpPr/>
            <p:nvPr/>
          </p:nvSpPr>
          <p:spPr>
            <a:xfrm>
              <a:off x="5468079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861779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255479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65309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0531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4468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405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2342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6279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0216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94153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9812953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213003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606703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90" name="Rounded Rectangle 89"/>
          <p:cNvSpPr/>
          <p:nvPr/>
        </p:nvSpPr>
        <p:spPr>
          <a:xfrm>
            <a:off x="5411161" y="2361908"/>
            <a:ext cx="463658" cy="927316"/>
          </a:xfrm>
          <a:prstGeom prst="roundRect">
            <a:avLst/>
          </a:prstGeom>
          <a:solidFill>
            <a:srgbClr val="C00000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1" name="Rounded Rectangle 90"/>
          <p:cNvSpPr/>
          <p:nvPr/>
        </p:nvSpPr>
        <p:spPr>
          <a:xfrm>
            <a:off x="7664768" y="2361908"/>
            <a:ext cx="463658" cy="927316"/>
          </a:xfrm>
          <a:prstGeom prst="roundRect">
            <a:avLst/>
          </a:prstGeom>
          <a:solidFill>
            <a:srgbClr val="C00000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8" name="Rectangle 47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0" y="4443574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Bulkheads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3831805"/>
            <a:ext cx="12192000" cy="264970"/>
          </a:xfrm>
          <a:prstGeom prst="roundRect">
            <a:avLst>
              <a:gd name="adj" fmla="val 0"/>
            </a:avLst>
          </a:prstGeom>
          <a:solidFill>
            <a:srgbClr val="233B50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62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Fault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Tolerance</a:t>
            </a:r>
            <a:r>
              <a:rPr lang="sv-SE" sz="2400" b="1" i="1" dirty="0">
                <a:solidFill>
                  <a:srgbClr val="FFE699"/>
                </a:solidFill>
              </a:rPr>
              <a:t> and Supervision and the ”</a:t>
            </a:r>
            <a:r>
              <a:rPr lang="sv-SE" sz="2400" b="1" i="1" dirty="0" err="1">
                <a:solidFill>
                  <a:srgbClr val="FFE699"/>
                </a:solidFill>
              </a:rPr>
              <a:t>Let</a:t>
            </a:r>
            <a:r>
              <a:rPr lang="sv-SE" sz="2400" b="1" i="1" dirty="0">
                <a:solidFill>
                  <a:srgbClr val="FFE699"/>
                </a:solidFill>
              </a:rPr>
              <a:t> it </a:t>
            </a:r>
            <a:r>
              <a:rPr lang="sv-SE" sz="2400" b="1" i="1" dirty="0" err="1">
                <a:solidFill>
                  <a:srgbClr val="FFE699"/>
                </a:solidFill>
              </a:rPr>
              <a:t>crash</a:t>
            </a:r>
            <a:r>
              <a:rPr lang="sv-SE" sz="2400" b="1" i="1" dirty="0">
                <a:solidFill>
                  <a:srgbClr val="FFE699"/>
                </a:solidFill>
              </a:rPr>
              <a:t>”-</a:t>
            </a:r>
            <a:r>
              <a:rPr lang="sv-SE" sz="2400" b="1" i="1" dirty="0" err="1">
                <a:solidFill>
                  <a:srgbClr val="FFE699"/>
                </a:solidFill>
              </a:rPr>
              <a:t>model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OneForOne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AlwaysRestart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Exponential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Backoff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Behaviors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Become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Unbecome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Building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Protocols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66106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Arial Rounded MT Bold" panose="020F0704030504030204" pitchFamily="34" charset="77"/>
              </a:rPr>
              <a:t>Supervision Demo</a:t>
            </a:r>
          </a:p>
        </p:txBody>
      </p:sp>
    </p:spTree>
    <p:extLst>
      <p:ext uri="{BB962C8B-B14F-4D97-AF65-F5344CB8AC3E}">
        <p14:creationId xmlns:p14="http://schemas.microsoft.com/office/powerpoint/2010/main" val="3106755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FE7637C-37F0-8642-805E-E4B936E2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Behaviors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52ED83D-EEE6-5E4E-8EF6-DD5D5EB8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  <a:p>
            <a:pPr marL="0" indent="0" algn="ctr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An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can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decide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how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handle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next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81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FE7637C-37F0-8642-805E-E4B936E2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Behaviors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52ED83D-EEE6-5E4E-8EF6-DD5D5EB8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Imagine</a:t>
            </a:r>
            <a:r>
              <a:rPr lang="sv-SE" sz="2400" b="1" i="1" dirty="0">
                <a:solidFill>
                  <a:srgbClr val="FFE699"/>
                </a:solidFill>
              </a:rPr>
              <a:t> a game like World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Warcraft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A </a:t>
            </a:r>
            <a:r>
              <a:rPr lang="sv-SE" sz="2400" b="1" i="1" dirty="0" err="1">
                <a:solidFill>
                  <a:srgbClr val="FFE699"/>
                </a:solidFill>
              </a:rPr>
              <a:t>character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can</a:t>
            </a:r>
            <a:r>
              <a:rPr lang="sv-SE" sz="2400" b="1" i="1" dirty="0">
                <a:solidFill>
                  <a:srgbClr val="FFE699"/>
                </a:solidFill>
              </a:rPr>
              <a:t> be in different </a:t>
            </a:r>
            <a:r>
              <a:rPr lang="sv-SE" sz="2400" b="1" i="1" dirty="0" err="1">
                <a:solidFill>
                  <a:srgbClr val="FFE699"/>
                </a:solidFill>
              </a:rPr>
              <a:t>states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Alive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Dead</a:t>
            </a:r>
            <a:r>
              <a:rPr lang="sv-SE" sz="2400" b="1" i="1" dirty="0">
                <a:solidFill>
                  <a:srgbClr val="FFE699"/>
                </a:solidFill>
              </a:rPr>
              <a:t> or </a:t>
            </a:r>
            <a:r>
              <a:rPr lang="sv-SE" sz="2400" b="1" i="1" dirty="0" err="1">
                <a:solidFill>
                  <a:srgbClr val="FFE699"/>
                </a:solidFill>
              </a:rPr>
              <a:t>even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intoxicated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While</a:t>
            </a:r>
            <a:r>
              <a:rPr lang="sv-SE" sz="2400" b="1" i="1" dirty="0">
                <a:solidFill>
                  <a:srgbClr val="FFE699"/>
                </a:solidFill>
              </a:rPr>
              <a:t> in </a:t>
            </a:r>
            <a:r>
              <a:rPr lang="sv-SE" sz="2400" b="1" i="1" dirty="0" err="1">
                <a:solidFill>
                  <a:srgbClr val="FFE699"/>
                </a:solidFill>
              </a:rPr>
              <a:t>these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states</a:t>
            </a:r>
            <a:r>
              <a:rPr lang="sv-SE" sz="2400" b="1" i="1" dirty="0">
                <a:solidFill>
                  <a:srgbClr val="FFE699"/>
                </a:solidFill>
              </a:rPr>
              <a:t>, the </a:t>
            </a:r>
            <a:r>
              <a:rPr lang="sv-SE" sz="2400" b="1" i="1" dirty="0" err="1">
                <a:solidFill>
                  <a:srgbClr val="FFE699"/>
                </a:solidFill>
              </a:rPr>
              <a:t>character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reacts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differently</a:t>
            </a:r>
            <a:r>
              <a:rPr lang="sv-SE" sz="2400" b="1" i="1" dirty="0">
                <a:solidFill>
                  <a:srgbClr val="FFE699"/>
                </a:solidFill>
              </a:rPr>
              <a:t> to input.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383408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Arial Rounded MT Bold" panose="020F0704030504030204" pitchFamily="34" charset="77"/>
              </a:rPr>
              <a:t>Behavior</a:t>
            </a:r>
            <a:r>
              <a:rPr lang="sv-SE" sz="4000" i="1" dirty="0">
                <a:latin typeface="Arial Rounded MT Bold" panose="020F0704030504030204" pitchFamily="34" charset="77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8129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FE7637C-37F0-8642-805E-E4B936E2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Routers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52ED83D-EEE6-5E4E-8EF6-DD5D5EB8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A router is an ’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-like’ </a:t>
            </a:r>
            <a:r>
              <a:rPr lang="sv-SE" sz="2400" b="1" i="1" dirty="0" err="1">
                <a:solidFill>
                  <a:srgbClr val="FFE699"/>
                </a:solidFill>
              </a:rPr>
              <a:t>object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that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can</a:t>
            </a:r>
            <a:r>
              <a:rPr lang="sv-SE" sz="2400" b="1" i="1" dirty="0">
                <a:solidFill>
                  <a:srgbClr val="FFE699"/>
                </a:solidFill>
              </a:rPr>
              <a:t> be </a:t>
            </a:r>
            <a:r>
              <a:rPr lang="sv-SE" sz="2400" b="1" i="1" dirty="0" err="1">
                <a:solidFill>
                  <a:srgbClr val="FFE699"/>
                </a:solidFill>
              </a:rPr>
              <a:t>used</a:t>
            </a:r>
            <a:r>
              <a:rPr lang="sv-SE" sz="2400" b="1" i="1" dirty="0">
                <a:solidFill>
                  <a:srgbClr val="FFE699"/>
                </a:solidFill>
              </a:rPr>
              <a:t> to route </a:t>
            </a: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BA3F3DFB-938A-8D43-B398-B3C4D21B1412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346C74E4-6FC4-934B-8D97-2837AEF97538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554D6B77-CD27-3D49-8593-80287A81F530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89A540-5396-1F43-ABAE-635015CE54D8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A8A0858-9D9A-504D-998F-D5A89418004A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AB4B774-2E36-E342-BAA3-09239F21A118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27D2CD3-E9B1-6748-A58C-F058F0CC2F58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AA57680-2517-894D-9EEA-CE5B5E6B8EC2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358731E-23A2-F441-8245-9F5627B9964A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8E4A57B-7FD4-2045-955F-22D3E58D32BE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265C5D3-CE75-BD4C-8762-00921BB405A9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0538544-3BE1-964C-9CE7-7D471574CB67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264FE3E-35AA-7B44-B575-34A20AB7B2D9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2F15BA48-3968-B545-B189-74865B66ABFF}"/>
              </a:ext>
            </a:extLst>
          </p:cNvPr>
          <p:cNvSpPr/>
          <p:nvPr/>
        </p:nvSpPr>
        <p:spPr>
          <a:xfrm>
            <a:off x="5019207" y="4134589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Oval Callout 20">
            <a:extLst>
              <a:ext uri="{FF2B5EF4-FFF2-40B4-BE49-F238E27FC236}">
                <a16:creationId xmlns:a16="http://schemas.microsoft.com/office/drawing/2014/main" id="{EA805FDC-6DB4-734F-858A-89587C5F665B}"/>
              </a:ext>
            </a:extLst>
          </p:cNvPr>
          <p:cNvSpPr/>
          <p:nvPr/>
        </p:nvSpPr>
        <p:spPr>
          <a:xfrm>
            <a:off x="3385989" y="5434161"/>
            <a:ext cx="2084081" cy="742802"/>
          </a:xfrm>
          <a:prstGeom prst="wedgeEllipseCallout">
            <a:avLst>
              <a:gd name="adj1" fmla="val 24617"/>
              <a:gd name="adj2" fmla="val -14301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to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97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1F782E8-4DB6-4E4C-9EB6-1938F3FA2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Group Routers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F093806-5D0D-D24E-85B1-EECC53A6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Group router is </a:t>
            </a:r>
            <a:r>
              <a:rPr lang="sv-SE" sz="2400" b="1" i="1" dirty="0" err="1">
                <a:solidFill>
                  <a:srgbClr val="FFE699"/>
                </a:solidFill>
              </a:rPr>
              <a:t>used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when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want</a:t>
            </a:r>
            <a:r>
              <a:rPr lang="sv-SE" sz="2400" b="1" i="1" dirty="0">
                <a:solidFill>
                  <a:srgbClr val="FFE699"/>
                </a:solidFill>
              </a:rPr>
              <a:t> to route to </a:t>
            </a: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 to a set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already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existing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BC86CD2F-2CF4-2B4D-9CB6-4D28503634C9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4924729" y="4322902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B44414B4-50E0-6C43-8068-BD0423683C2C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4924729" y="3727339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49DBF6-DB09-F84B-A26C-151DF0337124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4924729" y="4322902"/>
            <a:ext cx="1668160" cy="7315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DD66A7-7D01-0141-A6B0-8BEA10BD2B46}"/>
              </a:ext>
            </a:extLst>
          </p:cNvPr>
          <p:cNvCxnSpPr/>
          <p:nvPr/>
        </p:nvCxnSpPr>
        <p:spPr>
          <a:xfrm>
            <a:off x="1351005" y="4330217"/>
            <a:ext cx="2165053" cy="0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6">
            <a:extLst>
              <a:ext uri="{FF2B5EF4-FFF2-40B4-BE49-F238E27FC236}">
                <a16:creationId xmlns:a16="http://schemas.microsoft.com/office/drawing/2014/main" id="{06D8C480-437E-B347-9DC8-0D6DBF3D50F1}"/>
              </a:ext>
            </a:extLst>
          </p:cNvPr>
          <p:cNvSpPr/>
          <p:nvPr/>
        </p:nvSpPr>
        <p:spPr>
          <a:xfrm>
            <a:off x="3516058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2C619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A96DBCE0-355A-EB4C-B4EC-D75E5168A105}"/>
              </a:ext>
            </a:extLst>
          </p:cNvPr>
          <p:cNvSpPr/>
          <p:nvPr/>
        </p:nvSpPr>
        <p:spPr>
          <a:xfrm>
            <a:off x="6592890" y="3477600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Routee1</a:t>
            </a:r>
          </a:p>
        </p:txBody>
      </p:sp>
      <p:sp>
        <p:nvSpPr>
          <p:cNvPr id="15" name="Rounded Rectangle 18">
            <a:extLst>
              <a:ext uri="{FF2B5EF4-FFF2-40B4-BE49-F238E27FC236}">
                <a16:creationId xmlns:a16="http://schemas.microsoft.com/office/drawing/2014/main" id="{C1F3BCF7-CDFE-B34A-BDB8-BF66F472A435}"/>
              </a:ext>
            </a:extLst>
          </p:cNvPr>
          <p:cNvSpPr/>
          <p:nvPr/>
        </p:nvSpPr>
        <p:spPr>
          <a:xfrm>
            <a:off x="6592889" y="408047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Routee2</a:t>
            </a:r>
          </a:p>
        </p:txBody>
      </p:sp>
      <p:sp>
        <p:nvSpPr>
          <p:cNvPr id="16" name="Rounded Rectangle 19">
            <a:extLst>
              <a:ext uri="{FF2B5EF4-FFF2-40B4-BE49-F238E27FC236}">
                <a16:creationId xmlns:a16="http://schemas.microsoft.com/office/drawing/2014/main" id="{E56952D5-8C10-5D49-8399-974763F1D152}"/>
              </a:ext>
            </a:extLst>
          </p:cNvPr>
          <p:cNvSpPr/>
          <p:nvPr/>
        </p:nvSpPr>
        <p:spPr>
          <a:xfrm>
            <a:off x="6592888" y="467999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Routee3</a:t>
            </a:r>
          </a:p>
        </p:txBody>
      </p:sp>
      <p:sp>
        <p:nvSpPr>
          <p:cNvPr id="18" name="Oval Callout 20">
            <a:extLst>
              <a:ext uri="{FF2B5EF4-FFF2-40B4-BE49-F238E27FC236}">
                <a16:creationId xmlns:a16="http://schemas.microsoft.com/office/drawing/2014/main" id="{9CAAC774-57A6-6341-9980-78B0BB06223A}"/>
              </a:ext>
            </a:extLst>
          </p:cNvPr>
          <p:cNvSpPr/>
          <p:nvPr/>
        </p:nvSpPr>
        <p:spPr>
          <a:xfrm>
            <a:off x="5153134" y="5750073"/>
            <a:ext cx="2084081" cy="742802"/>
          </a:xfrm>
          <a:prstGeom prst="wedgeEllipseCallout">
            <a:avLst>
              <a:gd name="adj1" fmla="val 24617"/>
              <a:gd name="adj2" fmla="val -14301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812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7FD17B8-775E-3C4F-8EDF-4D79C07B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Pool Routers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EE01259-F904-8F4F-89A4-0EE59520B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Pool Routers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used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when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just </a:t>
            </a:r>
            <a:r>
              <a:rPr lang="sv-SE" sz="2400" b="1" i="1" dirty="0" err="1">
                <a:solidFill>
                  <a:srgbClr val="FFE699"/>
                </a:solidFill>
              </a:rPr>
              <a:t>want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managed</a:t>
            </a:r>
            <a:r>
              <a:rPr lang="sv-SE" sz="2400" b="1" i="1" dirty="0">
                <a:solidFill>
                  <a:srgbClr val="FFE699"/>
                </a:solidFill>
              </a:rPr>
              <a:t> pool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workers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</p:txBody>
      </p:sp>
      <p:cxnSp>
        <p:nvCxnSpPr>
          <p:cNvPr id="4" name="Elbow Connector 4">
            <a:extLst>
              <a:ext uri="{FF2B5EF4-FFF2-40B4-BE49-F238E27FC236}">
                <a16:creationId xmlns:a16="http://schemas.microsoft.com/office/drawing/2014/main" id="{CD33DDA5-3D4F-E547-A29A-D7A086F03AB8}"/>
              </a:ext>
            </a:extLst>
          </p:cNvPr>
          <p:cNvCxnSpPr>
            <a:stCxn id="8" idx="3"/>
            <a:endCxn id="11" idx="1"/>
          </p:cNvCxnSpPr>
          <p:nvPr/>
        </p:nvCxnSpPr>
        <p:spPr>
          <a:xfrm>
            <a:off x="4924729" y="4322902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856C2B37-78E1-034B-BB97-A6BFD1BB4BB6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4924729" y="3727339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6">
            <a:extLst>
              <a:ext uri="{FF2B5EF4-FFF2-40B4-BE49-F238E27FC236}">
                <a16:creationId xmlns:a16="http://schemas.microsoft.com/office/drawing/2014/main" id="{F380503B-6DAE-234E-9031-D3002FFECB52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4924729" y="4322902"/>
            <a:ext cx="1668160" cy="7315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7">
            <a:extLst>
              <a:ext uri="{FF2B5EF4-FFF2-40B4-BE49-F238E27FC236}">
                <a16:creationId xmlns:a16="http://schemas.microsoft.com/office/drawing/2014/main" id="{45811F5C-3468-E54E-9F09-974918FC951C}"/>
              </a:ext>
            </a:extLst>
          </p:cNvPr>
          <p:cNvCxnSpPr/>
          <p:nvPr/>
        </p:nvCxnSpPr>
        <p:spPr>
          <a:xfrm>
            <a:off x="1351005" y="4330217"/>
            <a:ext cx="2165053" cy="0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CA64F734-0714-2544-8826-614B031F6AB7}"/>
              </a:ext>
            </a:extLst>
          </p:cNvPr>
          <p:cNvSpPr/>
          <p:nvPr/>
        </p:nvSpPr>
        <p:spPr>
          <a:xfrm>
            <a:off x="3516058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2C619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A982B308-BA22-5745-AED3-76B6478BEB41}"/>
              </a:ext>
            </a:extLst>
          </p:cNvPr>
          <p:cNvSpPr/>
          <p:nvPr/>
        </p:nvSpPr>
        <p:spPr>
          <a:xfrm>
            <a:off x="6592890" y="3477600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Routee1</a:t>
            </a:r>
          </a:p>
        </p:txBody>
      </p:sp>
      <p:sp>
        <p:nvSpPr>
          <p:cNvPr id="10" name="Rounded Rectangle 18">
            <a:extLst>
              <a:ext uri="{FF2B5EF4-FFF2-40B4-BE49-F238E27FC236}">
                <a16:creationId xmlns:a16="http://schemas.microsoft.com/office/drawing/2014/main" id="{41964E0F-E3C7-214B-AF44-B2162B3ECDC1}"/>
              </a:ext>
            </a:extLst>
          </p:cNvPr>
          <p:cNvSpPr/>
          <p:nvPr/>
        </p:nvSpPr>
        <p:spPr>
          <a:xfrm>
            <a:off x="6592889" y="408047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Routee2</a:t>
            </a:r>
          </a:p>
        </p:txBody>
      </p:sp>
      <p:sp>
        <p:nvSpPr>
          <p:cNvPr id="11" name="Rounded Rectangle 19">
            <a:extLst>
              <a:ext uri="{FF2B5EF4-FFF2-40B4-BE49-F238E27FC236}">
                <a16:creationId xmlns:a16="http://schemas.microsoft.com/office/drawing/2014/main" id="{E47AD730-5BBB-5045-8BE1-6BBA03FA0DA3}"/>
              </a:ext>
            </a:extLst>
          </p:cNvPr>
          <p:cNvSpPr/>
          <p:nvPr/>
        </p:nvSpPr>
        <p:spPr>
          <a:xfrm>
            <a:off x="6592888" y="467999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Routee3</a:t>
            </a:r>
          </a:p>
        </p:txBody>
      </p:sp>
      <p:sp>
        <p:nvSpPr>
          <p:cNvPr id="12" name="Oval Callout 20">
            <a:extLst>
              <a:ext uri="{FF2B5EF4-FFF2-40B4-BE49-F238E27FC236}">
                <a16:creationId xmlns:a16="http://schemas.microsoft.com/office/drawing/2014/main" id="{53AC1968-E7B9-2648-B807-2DD4CE49A18E}"/>
              </a:ext>
            </a:extLst>
          </p:cNvPr>
          <p:cNvSpPr/>
          <p:nvPr/>
        </p:nvSpPr>
        <p:spPr>
          <a:xfrm>
            <a:off x="4890952" y="5724525"/>
            <a:ext cx="2503290" cy="768350"/>
          </a:xfrm>
          <a:prstGeom prst="wedgeEllipseCallout">
            <a:avLst>
              <a:gd name="adj1" fmla="val 24617"/>
              <a:gd name="adj2" fmla="val -14301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router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640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6920C9D-6067-CD44-AD4D-0928364D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Round Robin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4374558-EC8C-774E-B9AB-9B585A0B9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Round </a:t>
            </a:r>
            <a:r>
              <a:rPr lang="sv-SE" sz="2400" b="1" i="1" dirty="0" err="1">
                <a:solidFill>
                  <a:srgbClr val="FFE699"/>
                </a:solidFill>
              </a:rPr>
              <a:t>robin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routing</a:t>
            </a:r>
            <a:r>
              <a:rPr lang="sv-SE" sz="2400" b="1" i="1" dirty="0">
                <a:solidFill>
                  <a:srgbClr val="FFE699"/>
                </a:solidFill>
              </a:rPr>
              <a:t>, as the </a:t>
            </a:r>
            <a:r>
              <a:rPr lang="sv-SE" sz="2400" b="1" i="1" dirty="0" err="1">
                <a:solidFill>
                  <a:srgbClr val="FFE699"/>
                </a:solidFill>
              </a:rPr>
              <a:t>name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implies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allow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to pass </a:t>
            </a: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 in a round </a:t>
            </a:r>
            <a:r>
              <a:rPr lang="sv-SE" sz="2400" b="1" i="1" dirty="0" err="1">
                <a:solidFill>
                  <a:srgbClr val="FFE699"/>
                </a:solidFill>
              </a:rPr>
              <a:t>robin</a:t>
            </a:r>
            <a:r>
              <a:rPr lang="sv-SE" sz="2400" b="1" i="1" dirty="0">
                <a:solidFill>
                  <a:srgbClr val="FFE699"/>
                </a:solidFill>
              </a:rPr>
              <a:t> fashion to the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sz="2400" b="1" i="1" dirty="0" err="1">
              <a:solidFill>
                <a:srgbClr val="FFE699"/>
              </a:solidFill>
            </a:endParaRP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B15EBD4D-FB78-124E-983B-FAE60DFA6099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653C7703-0638-CC43-8496-3CEBA0227686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04A289B8-F164-5242-9871-B2C67B60DECE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5DA76E7-004B-8043-AC64-C7D30EF36719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4648BB9-ADB2-EC40-BAD1-1CB1A2DF1B67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9DC833D-6382-1049-97B2-000E5AF02D49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D22939E-7C9D-F148-8261-4C3A39791F24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02DA9A2-D000-4A47-90D7-B1D7CE5B9589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F492110-7892-B449-AFEB-206BE0167D55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CD62A0C-32C8-1A42-AC59-4A13892A1052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B1BE843-A1B0-0D44-9AEE-605D8BC12D65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6A75710-3231-D149-BE4D-2DDCF996AC43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FEB2AB0-433E-7344-A985-353F0A557095}"/>
                </a:ext>
              </a:extLst>
            </p:cNvPr>
            <p:cNvSpPr/>
            <p:nvPr/>
          </p:nvSpPr>
          <p:spPr>
            <a:xfrm>
              <a:off x="5486772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AF9E952-B012-5545-B281-4DB2C48C16B3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34579DF-846D-7343-967B-79038382F945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D654931-99B0-8A48-A4E2-83979ECBC320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75D35E6-CFE8-B14B-A64A-2F92D2B064C2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BD05DC37-1818-8A42-8323-B7AB9A90D053}"/>
              </a:ext>
            </a:extLst>
          </p:cNvPr>
          <p:cNvSpPr/>
          <p:nvPr/>
        </p:nvSpPr>
        <p:spPr>
          <a:xfrm>
            <a:off x="8839822" y="3569196"/>
            <a:ext cx="1749520" cy="607669"/>
          </a:xfrm>
          <a:prstGeom prst="wedgeEllipseCallout">
            <a:avLst>
              <a:gd name="adj1" fmla="val -60782"/>
              <a:gd name="adj2" fmla="val -60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22" name="Oval Callout 21">
            <a:extLst>
              <a:ext uri="{FF2B5EF4-FFF2-40B4-BE49-F238E27FC236}">
                <a16:creationId xmlns:a16="http://schemas.microsoft.com/office/drawing/2014/main" id="{24EC401B-8F3F-714C-9B1B-DBEE51B03A03}"/>
              </a:ext>
            </a:extLst>
          </p:cNvPr>
          <p:cNvSpPr/>
          <p:nvPr/>
        </p:nvSpPr>
        <p:spPr>
          <a:xfrm>
            <a:off x="8839822" y="4501295"/>
            <a:ext cx="1749520" cy="607669"/>
          </a:xfrm>
          <a:prstGeom prst="wedgeEllipseCallout">
            <a:avLst>
              <a:gd name="adj1" fmla="val -62140"/>
              <a:gd name="adj2" fmla="val -3030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 Or down!</a:t>
            </a:r>
          </a:p>
        </p:txBody>
      </p:sp>
    </p:spTree>
    <p:extLst>
      <p:ext uri="{BB962C8B-B14F-4D97-AF65-F5344CB8AC3E}">
        <p14:creationId xmlns:p14="http://schemas.microsoft.com/office/powerpoint/2010/main" val="40847538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74BB466-84DB-9744-8BC7-45BBEA5C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Random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27B9E0F-D291-7047-AA7B-5FA8651A8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For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to the router, it </a:t>
            </a:r>
            <a:r>
              <a:rPr lang="sv-SE" sz="2400" b="1" i="1" dirty="0" err="1">
                <a:solidFill>
                  <a:srgbClr val="FFE699"/>
                </a:solidFill>
              </a:rPr>
              <a:t>will</a:t>
            </a:r>
            <a:r>
              <a:rPr lang="sv-SE" sz="2400" b="1" i="1" dirty="0">
                <a:solidFill>
                  <a:srgbClr val="FFE699"/>
                </a:solidFill>
              </a:rPr>
              <a:t> pick a </a:t>
            </a:r>
            <a:r>
              <a:rPr lang="sv-SE" sz="2400" b="1" i="1" dirty="0" err="1">
                <a:solidFill>
                  <a:srgbClr val="FFE699"/>
                </a:solidFill>
              </a:rPr>
              <a:t>random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to.</a:t>
            </a: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2707709C-9148-384D-8270-F56F087FA05A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F59E5E84-D55B-514E-860A-CB5AB9F9FD1C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6252CE7A-46E8-744D-8D0B-12C89958DF64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0B98F8A-EFF5-E442-AE8D-3DC7ED4B79DF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076E5A-F76B-9643-BD29-1E879D139F1C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2DDB643-0C4E-E842-9F40-83F3C40EBB60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5C57C2-A893-6649-B76E-83F3E8E3A230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6C379E7-8810-0A4E-A388-2BAA884A1F98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E871833-3DE5-C447-B378-AAE7D4079D77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646F853-9C32-144F-90E0-0EA481EA7076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EC022ED-668C-2249-B28B-4AE2DFD3690B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786EA79-4A4C-9A4B-B5F4-23AC525960D7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F68C01C-F95A-6045-81DE-6B6B2B41112A}"/>
                </a:ext>
              </a:extLst>
            </p:cNvPr>
            <p:cNvSpPr/>
            <p:nvPr/>
          </p:nvSpPr>
          <p:spPr>
            <a:xfrm>
              <a:off x="5483310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2390977-DC35-6541-B5D1-59482092FEFB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71DB1B4-5A8A-804B-8DB9-ADB2B4727CDF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E595001-4175-0D4B-90BB-4B666669149C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6232967-A959-EA4D-808F-1AF606CADCBF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73A4C316-A3CA-FF4D-909F-9FAB03DBB1AE}"/>
              </a:ext>
            </a:extLst>
          </p:cNvPr>
          <p:cNvSpPr/>
          <p:nvPr/>
        </p:nvSpPr>
        <p:spPr>
          <a:xfrm>
            <a:off x="4324884" y="5393987"/>
            <a:ext cx="1749520" cy="607669"/>
          </a:xfrm>
          <a:prstGeom prst="wedgeEllipseCallout">
            <a:avLst>
              <a:gd name="adj1" fmla="val 22750"/>
              <a:gd name="adj2" fmla="val -144362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targets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022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2BEC8FD-130B-294C-8BC6-F29085DC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Broadcast </a:t>
            </a:r>
            <a:r>
              <a:rPr lang="sv-SE" dirty="0" err="1">
                <a:latin typeface="Arial Rounded MT Bold" panose="020F0704030504030204" pitchFamily="34" charset="77"/>
              </a:rPr>
              <a:t>Routng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ABF50D-2D05-F543-BD0A-F770D168E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router </a:t>
            </a:r>
            <a:r>
              <a:rPr lang="sv-SE" sz="2400" b="1" i="1" dirty="0" err="1">
                <a:solidFill>
                  <a:srgbClr val="FFE699"/>
                </a:solidFill>
              </a:rPr>
              <a:t>will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to all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E12C55D3-CCEB-0C41-AA5E-999D5E6B85C2}"/>
              </a:ext>
            </a:extLst>
          </p:cNvPr>
          <p:cNvGrpSpPr/>
          <p:nvPr/>
        </p:nvGrpSpPr>
        <p:grpSpPr>
          <a:xfrm>
            <a:off x="2362701" y="3477600"/>
            <a:ext cx="5638860" cy="1701873"/>
            <a:chOff x="2362701" y="2396288"/>
            <a:chExt cx="5638860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A4D997C6-ACDC-D94C-9AB4-94E58525310F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262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74FC651D-8E94-3A48-BC1F-63199112AF36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A256DBA-7A37-7547-870D-CE3D9603B1AF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6652A93-317B-4E47-B86D-23BC6EB3D484}"/>
                </a:ext>
              </a:extLst>
            </p:cNvPr>
            <p:cNvCxnSpPr/>
            <p:nvPr/>
          </p:nvCxnSpPr>
          <p:spPr>
            <a:xfrm>
              <a:off x="2515163" y="3248905"/>
              <a:ext cx="1000895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C56C9D-39D4-4247-9AB1-B1700D8B2DCB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1E5BAFE-8162-A044-A611-2456752C26F0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CB5B320-7AAF-3641-B86F-D5C556968F1C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E4E46C7-E2BD-364C-89E8-820D71F93BED}"/>
                </a:ext>
              </a:extLst>
            </p:cNvPr>
            <p:cNvSpPr/>
            <p:nvPr/>
          </p:nvSpPr>
          <p:spPr>
            <a:xfrm>
              <a:off x="5497726" y="2444882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756BD8C-CFAC-FF45-A1D2-E8D2DE9DDE1F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E83BC82-F050-214C-835F-C447759CA7E2}"/>
                </a:ext>
              </a:extLst>
            </p:cNvPr>
            <p:cNvSpPr/>
            <p:nvPr/>
          </p:nvSpPr>
          <p:spPr>
            <a:xfrm>
              <a:off x="5497726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349A4C0-351F-B640-BBED-EEBC2E10A751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01D039B-DE58-2548-BE11-65FFE0FCEAAF}"/>
                </a:ext>
              </a:extLst>
            </p:cNvPr>
            <p:cNvSpPr/>
            <p:nvPr/>
          </p:nvSpPr>
          <p:spPr>
            <a:xfrm>
              <a:off x="5497726" y="3657605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1044459-D5FE-DC4E-B49C-9D3CBE57141D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B0A3446-862F-B14E-A4CD-6C5FAC094AAB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CE5DAC9D-1FFD-464A-9ABF-13ECD9180B66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9CD1495-BA70-724B-A61C-068D16DFAEAF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</p:grp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B6E8B227-460F-F24E-BE62-04F027339A5F}"/>
              </a:ext>
            </a:extLst>
          </p:cNvPr>
          <p:cNvSpPr/>
          <p:nvPr/>
        </p:nvSpPr>
        <p:spPr>
          <a:xfrm>
            <a:off x="2362701" y="2990445"/>
            <a:ext cx="2492319" cy="658817"/>
          </a:xfrm>
          <a:prstGeom prst="wedgeEllipseCallout">
            <a:avLst>
              <a:gd name="adj1" fmla="val 14672"/>
              <a:gd name="adj2" fmla="val 7145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”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1799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Routers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Group vs Pool routers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Why</a:t>
            </a:r>
            <a:r>
              <a:rPr lang="sv-SE" sz="2400" b="1" i="1" dirty="0">
                <a:solidFill>
                  <a:srgbClr val="FFE699"/>
                </a:solidFill>
              </a:rPr>
              <a:t> not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r>
              <a:rPr lang="sv-SE" sz="2400" b="1" i="1" dirty="0">
                <a:solidFill>
                  <a:srgbClr val="FFE699"/>
                </a:solidFill>
              </a:rPr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Built</a:t>
            </a:r>
            <a:r>
              <a:rPr lang="sv-SE" sz="2400" b="1" i="1" dirty="0">
                <a:solidFill>
                  <a:srgbClr val="FFE699"/>
                </a:solidFill>
              </a:rPr>
              <a:t> in router </a:t>
            </a:r>
            <a:r>
              <a:rPr lang="sv-SE" sz="2400" b="1" i="1" dirty="0" err="1">
                <a:solidFill>
                  <a:srgbClr val="FFE699"/>
                </a:solidFill>
              </a:rPr>
              <a:t>types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Common </a:t>
            </a:r>
            <a:r>
              <a:rPr lang="sv-SE" sz="2400" b="1" i="1" dirty="0" err="1">
                <a:solidFill>
                  <a:srgbClr val="FFE699"/>
                </a:solidFill>
              </a:rPr>
              <a:t>use-cases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Logging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Tracing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Persistence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176580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95716F7-1387-884F-ABBE-C760698D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Consistent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Hash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BA94A2B-053F-FD43-9EB4-2A01F7B3D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router </a:t>
            </a:r>
            <a:r>
              <a:rPr lang="sv-SE" sz="2400" b="1" i="1" dirty="0" err="1">
                <a:solidFill>
                  <a:srgbClr val="FFE699"/>
                </a:solidFill>
              </a:rPr>
              <a:t>will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compute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hash</a:t>
            </a:r>
            <a:r>
              <a:rPr lang="sv-SE" sz="2400" b="1" i="1" dirty="0">
                <a:solidFill>
                  <a:srgbClr val="FFE699"/>
                </a:solidFill>
              </a:rPr>
              <a:t> from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sent to it, and </a:t>
            </a:r>
            <a:r>
              <a:rPr lang="sv-SE" sz="2400" b="1" i="1" dirty="0" err="1">
                <a:solidFill>
                  <a:srgbClr val="FFE699"/>
                </a:solidFill>
              </a:rPr>
              <a:t>use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select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to.</a:t>
            </a: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42DFB7B2-EA46-4949-80DF-0158CC9B7069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55CA3764-F876-024F-B834-706FE7B574D8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C01E8DDD-7DFD-0747-B91A-5B2FD220A646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4029324-6093-0C4E-9EB4-D25F816CD5D3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B0735CD-D8C3-224C-9995-973DAD654793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48AD5CB-415B-7146-AB71-97B6C6F2A4A8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69A8CF-881D-F140-B366-5730B6C0DDAC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0E8AA49-2D0D-234A-9CB2-B2460147DA84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D51A9EC-D01D-7345-8DEB-104B608978C2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020B416-46DF-684B-93A3-8709A71F4084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25C9F54-7D4E-B04C-B019-3762727665CD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0E3CDE8-C50B-CD4C-8F72-930E1AD07144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AF13B45-AEB5-D34F-872A-9B3586259968}"/>
                </a:ext>
              </a:extLst>
            </p:cNvPr>
            <p:cNvSpPr/>
            <p:nvPr/>
          </p:nvSpPr>
          <p:spPr>
            <a:xfrm>
              <a:off x="5486772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97D109F-E10E-0044-918A-65B5E87CC120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F4B7447-24D4-9C41-87CA-FEF5EABCA28A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36EC8A7-A96B-334F-9DB2-15304F8DE05A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C294851-DDE7-CA4C-869A-1C28461267D9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Oval Callout 21">
            <a:extLst>
              <a:ext uri="{FF2B5EF4-FFF2-40B4-BE49-F238E27FC236}">
                <a16:creationId xmlns:a16="http://schemas.microsoft.com/office/drawing/2014/main" id="{C9799465-4E5C-3C40-9F21-B54E0E830E98}"/>
              </a:ext>
            </a:extLst>
          </p:cNvPr>
          <p:cNvSpPr/>
          <p:nvPr/>
        </p:nvSpPr>
        <p:spPr>
          <a:xfrm>
            <a:off x="3148216" y="5234333"/>
            <a:ext cx="2792261" cy="1129381"/>
          </a:xfrm>
          <a:prstGeom prst="wedgeEllipseCallout">
            <a:avLst>
              <a:gd name="adj1" fmla="val 37116"/>
              <a:gd name="adj2" fmla="val -10594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Affinity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index and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060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95716F7-1387-884F-ABBE-C760698D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Consistent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Hash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24" name="Oval Callout 49">
            <a:extLst>
              <a:ext uri="{FF2B5EF4-FFF2-40B4-BE49-F238E27FC236}">
                <a16:creationId xmlns:a16="http://schemas.microsoft.com/office/drawing/2014/main" id="{E738C816-3813-5043-B5BA-0A15B4904920}"/>
              </a:ext>
            </a:extLst>
          </p:cNvPr>
          <p:cNvSpPr/>
          <p:nvPr/>
        </p:nvSpPr>
        <p:spPr>
          <a:xfrm>
            <a:off x="4092235" y="1999257"/>
            <a:ext cx="2531248" cy="895679"/>
          </a:xfrm>
          <a:prstGeom prst="wedgeEllipseCallout">
            <a:avLst>
              <a:gd name="adj1" fmla="val 71467"/>
              <a:gd name="adj2" fmla="val 26809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Maps hash of 123 to routee1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8E512045-7B05-244F-9E0C-FFEFE10169EB}"/>
              </a:ext>
            </a:extLst>
          </p:cNvPr>
          <p:cNvGrpSpPr/>
          <p:nvPr/>
        </p:nvGrpSpPr>
        <p:grpSpPr>
          <a:xfrm>
            <a:off x="9453890" y="3042899"/>
            <a:ext cx="618093" cy="2654354"/>
            <a:chOff x="9454230" y="2476589"/>
            <a:chExt cx="437638" cy="2654354"/>
          </a:xfrm>
        </p:grpSpPr>
        <p:cxnSp>
          <p:nvCxnSpPr>
            <p:cNvPr id="66" name="Straight Arrow Connector 43">
              <a:extLst>
                <a:ext uri="{FF2B5EF4-FFF2-40B4-BE49-F238E27FC236}">
                  <a16:creationId xmlns:a16="http://schemas.microsoft.com/office/drawing/2014/main" id="{197437C5-190F-5D4B-950F-CA5D3FE3C37B}"/>
                </a:ext>
              </a:extLst>
            </p:cNvPr>
            <p:cNvCxnSpPr/>
            <p:nvPr/>
          </p:nvCxnSpPr>
          <p:spPr>
            <a:xfrm>
              <a:off x="9454230" y="2476589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44">
              <a:extLst>
                <a:ext uri="{FF2B5EF4-FFF2-40B4-BE49-F238E27FC236}">
                  <a16:creationId xmlns:a16="http://schemas.microsoft.com/office/drawing/2014/main" id="{98FCBABF-79AC-AE45-BC56-A70DD3223D5F}"/>
                </a:ext>
              </a:extLst>
            </p:cNvPr>
            <p:cNvCxnSpPr/>
            <p:nvPr/>
          </p:nvCxnSpPr>
          <p:spPr>
            <a:xfrm>
              <a:off x="9454230" y="3744514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45">
              <a:extLst>
                <a:ext uri="{FF2B5EF4-FFF2-40B4-BE49-F238E27FC236}">
                  <a16:creationId xmlns:a16="http://schemas.microsoft.com/office/drawing/2014/main" id="{B42D7A85-C216-DE46-BCA3-597072424128}"/>
                </a:ext>
              </a:extLst>
            </p:cNvPr>
            <p:cNvCxnSpPr/>
            <p:nvPr/>
          </p:nvCxnSpPr>
          <p:spPr>
            <a:xfrm>
              <a:off x="9455312" y="5123628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48">
            <a:extLst>
              <a:ext uri="{FF2B5EF4-FFF2-40B4-BE49-F238E27FC236}">
                <a16:creationId xmlns:a16="http://schemas.microsoft.com/office/drawing/2014/main" id="{B706FCFE-C0F9-5144-A67A-F0BD69F76393}"/>
              </a:ext>
            </a:extLst>
          </p:cNvPr>
          <p:cNvCxnSpPr/>
          <p:nvPr/>
        </p:nvCxnSpPr>
        <p:spPr>
          <a:xfrm>
            <a:off x="4978406" y="434003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46">
            <a:extLst>
              <a:ext uri="{FF2B5EF4-FFF2-40B4-BE49-F238E27FC236}">
                <a16:creationId xmlns:a16="http://schemas.microsoft.com/office/drawing/2014/main" id="{DE25B25C-57B2-D34B-A300-95A28838C271}"/>
              </a:ext>
            </a:extLst>
          </p:cNvPr>
          <p:cNvCxnSpPr/>
          <p:nvPr/>
        </p:nvCxnSpPr>
        <p:spPr>
          <a:xfrm>
            <a:off x="4978406" y="434003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54">
            <a:extLst>
              <a:ext uri="{FF2B5EF4-FFF2-40B4-BE49-F238E27FC236}">
                <a16:creationId xmlns:a16="http://schemas.microsoft.com/office/drawing/2014/main" id="{2A33238F-F528-794A-AFA5-AC1F20A0736C}"/>
              </a:ext>
            </a:extLst>
          </p:cNvPr>
          <p:cNvSpPr/>
          <p:nvPr/>
        </p:nvSpPr>
        <p:spPr>
          <a:xfrm>
            <a:off x="8535264" y="5135678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53">
            <a:extLst>
              <a:ext uri="{FF2B5EF4-FFF2-40B4-BE49-F238E27FC236}">
                <a16:creationId xmlns:a16="http://schemas.microsoft.com/office/drawing/2014/main" id="{A0FC5D62-1F7F-3A40-A378-C346AF025BCE}"/>
              </a:ext>
            </a:extLst>
          </p:cNvPr>
          <p:cNvSpPr/>
          <p:nvPr/>
        </p:nvSpPr>
        <p:spPr>
          <a:xfrm>
            <a:off x="8535948" y="3801505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52">
            <a:extLst>
              <a:ext uri="{FF2B5EF4-FFF2-40B4-BE49-F238E27FC236}">
                <a16:creationId xmlns:a16="http://schemas.microsoft.com/office/drawing/2014/main" id="{4F8E8476-B2FC-724F-AB00-8857CAFDC0E4}"/>
              </a:ext>
            </a:extLst>
          </p:cNvPr>
          <p:cNvSpPr/>
          <p:nvPr/>
        </p:nvSpPr>
        <p:spPr>
          <a:xfrm>
            <a:off x="8535264" y="2495644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51">
            <a:extLst>
              <a:ext uri="{FF2B5EF4-FFF2-40B4-BE49-F238E27FC236}">
                <a16:creationId xmlns:a16="http://schemas.microsoft.com/office/drawing/2014/main" id="{C3ADCB34-E8E0-914A-928A-B9D85CC006F4}"/>
              </a:ext>
            </a:extLst>
          </p:cNvPr>
          <p:cNvSpPr/>
          <p:nvPr/>
        </p:nvSpPr>
        <p:spPr>
          <a:xfrm>
            <a:off x="7369155" y="2497668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25">
            <a:extLst>
              <a:ext uri="{FF2B5EF4-FFF2-40B4-BE49-F238E27FC236}">
                <a16:creationId xmlns:a16="http://schemas.microsoft.com/office/drawing/2014/main" id="{8D169947-C311-9049-B18A-595505810592}"/>
              </a:ext>
            </a:extLst>
          </p:cNvPr>
          <p:cNvSpPr/>
          <p:nvPr/>
        </p:nvSpPr>
        <p:spPr>
          <a:xfrm>
            <a:off x="8573408" y="2586581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34" name="Rounded Rectangle 26">
            <a:extLst>
              <a:ext uri="{FF2B5EF4-FFF2-40B4-BE49-F238E27FC236}">
                <a16:creationId xmlns:a16="http://schemas.microsoft.com/office/drawing/2014/main" id="{48EE470F-88C5-EA4A-BF8F-D34FC613C665}"/>
              </a:ext>
            </a:extLst>
          </p:cNvPr>
          <p:cNvSpPr/>
          <p:nvPr/>
        </p:nvSpPr>
        <p:spPr>
          <a:xfrm>
            <a:off x="8573408" y="2928342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id="{7216A923-8833-AB46-A071-4643C292C420}"/>
              </a:ext>
            </a:extLst>
          </p:cNvPr>
          <p:cNvSpPr/>
          <p:nvPr/>
        </p:nvSpPr>
        <p:spPr>
          <a:xfrm>
            <a:off x="8573407" y="328032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6" name="Rounded Rectangle 29">
            <a:extLst>
              <a:ext uri="{FF2B5EF4-FFF2-40B4-BE49-F238E27FC236}">
                <a16:creationId xmlns:a16="http://schemas.microsoft.com/office/drawing/2014/main" id="{CEEB4B6C-5BF8-5744-B3C1-7299C9F82E9D}"/>
              </a:ext>
            </a:extLst>
          </p:cNvPr>
          <p:cNvSpPr/>
          <p:nvPr/>
        </p:nvSpPr>
        <p:spPr>
          <a:xfrm>
            <a:off x="7417922" y="2586802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37" name="Rounded Rectangle 30">
            <a:extLst>
              <a:ext uri="{FF2B5EF4-FFF2-40B4-BE49-F238E27FC236}">
                <a16:creationId xmlns:a16="http://schemas.microsoft.com/office/drawing/2014/main" id="{B939D441-E203-3142-848A-7FCEE0D372AA}"/>
              </a:ext>
            </a:extLst>
          </p:cNvPr>
          <p:cNvSpPr/>
          <p:nvPr/>
        </p:nvSpPr>
        <p:spPr>
          <a:xfrm>
            <a:off x="7417922" y="2928563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</p:txBody>
      </p:sp>
      <p:sp>
        <p:nvSpPr>
          <p:cNvPr id="38" name="Rounded Rectangle 31">
            <a:extLst>
              <a:ext uri="{FF2B5EF4-FFF2-40B4-BE49-F238E27FC236}">
                <a16:creationId xmlns:a16="http://schemas.microsoft.com/office/drawing/2014/main" id="{8CC022D8-25BA-E847-8A35-00FBC82D5802}"/>
              </a:ext>
            </a:extLst>
          </p:cNvPr>
          <p:cNvSpPr/>
          <p:nvPr/>
        </p:nvSpPr>
        <p:spPr>
          <a:xfrm>
            <a:off x="7417922" y="3280745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9" name="Rounded Rectangle 33">
            <a:extLst>
              <a:ext uri="{FF2B5EF4-FFF2-40B4-BE49-F238E27FC236}">
                <a16:creationId xmlns:a16="http://schemas.microsoft.com/office/drawing/2014/main" id="{DAC15776-EBB9-AC47-94FC-B7201A2B7A96}"/>
              </a:ext>
            </a:extLst>
          </p:cNvPr>
          <p:cNvSpPr/>
          <p:nvPr/>
        </p:nvSpPr>
        <p:spPr>
          <a:xfrm>
            <a:off x="8573407" y="3886799"/>
            <a:ext cx="857704" cy="271788"/>
          </a:xfrm>
          <a:prstGeom prst="roundRect">
            <a:avLst/>
          </a:prstGeom>
          <a:solidFill>
            <a:srgbClr val="CD52C6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Id:456</a:t>
            </a:r>
          </a:p>
        </p:txBody>
      </p:sp>
      <p:sp>
        <p:nvSpPr>
          <p:cNvPr id="40" name="Rounded Rectangle 34">
            <a:extLst>
              <a:ext uri="{FF2B5EF4-FFF2-40B4-BE49-F238E27FC236}">
                <a16:creationId xmlns:a16="http://schemas.microsoft.com/office/drawing/2014/main" id="{6D497E0D-F819-5849-8011-DFE37BE4B633}"/>
              </a:ext>
            </a:extLst>
          </p:cNvPr>
          <p:cNvSpPr/>
          <p:nvPr/>
        </p:nvSpPr>
        <p:spPr>
          <a:xfrm>
            <a:off x="8573407" y="4228560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ounded Rectangle 35">
            <a:extLst>
              <a:ext uri="{FF2B5EF4-FFF2-40B4-BE49-F238E27FC236}">
                <a16:creationId xmlns:a16="http://schemas.microsoft.com/office/drawing/2014/main" id="{341D4759-E0E3-9A44-9D6A-1666749DB615}"/>
              </a:ext>
            </a:extLst>
          </p:cNvPr>
          <p:cNvSpPr/>
          <p:nvPr/>
        </p:nvSpPr>
        <p:spPr>
          <a:xfrm>
            <a:off x="8566067" y="4582258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2" name="Rounded Rectangle 37">
            <a:extLst>
              <a:ext uri="{FF2B5EF4-FFF2-40B4-BE49-F238E27FC236}">
                <a16:creationId xmlns:a16="http://schemas.microsoft.com/office/drawing/2014/main" id="{8343C92F-776F-2F4F-9C87-08CEB974FCEF}"/>
              </a:ext>
            </a:extLst>
          </p:cNvPr>
          <p:cNvSpPr/>
          <p:nvPr/>
        </p:nvSpPr>
        <p:spPr>
          <a:xfrm>
            <a:off x="8575573" y="5230590"/>
            <a:ext cx="857704" cy="271788"/>
          </a:xfrm>
          <a:prstGeom prst="roundRect">
            <a:avLst/>
          </a:prstGeom>
          <a:solidFill>
            <a:srgbClr val="009647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789</a:t>
            </a:r>
          </a:p>
        </p:txBody>
      </p:sp>
      <p:sp>
        <p:nvSpPr>
          <p:cNvPr id="43" name="Rounded Rectangle 38">
            <a:extLst>
              <a:ext uri="{FF2B5EF4-FFF2-40B4-BE49-F238E27FC236}">
                <a16:creationId xmlns:a16="http://schemas.microsoft.com/office/drawing/2014/main" id="{71A4D979-6308-AF4A-AE11-0D636F6680AA}"/>
              </a:ext>
            </a:extLst>
          </p:cNvPr>
          <p:cNvSpPr/>
          <p:nvPr/>
        </p:nvSpPr>
        <p:spPr>
          <a:xfrm>
            <a:off x="8575573" y="5572351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ounded Rectangle 39">
            <a:extLst>
              <a:ext uri="{FF2B5EF4-FFF2-40B4-BE49-F238E27FC236}">
                <a16:creationId xmlns:a16="http://schemas.microsoft.com/office/drawing/2014/main" id="{A47C25E1-3FAC-A440-B121-F35607B5EA15}"/>
              </a:ext>
            </a:extLst>
          </p:cNvPr>
          <p:cNvSpPr/>
          <p:nvPr/>
        </p:nvSpPr>
        <p:spPr>
          <a:xfrm>
            <a:off x="8573407" y="5910264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5" name="Rounded Rectangle 40">
            <a:extLst>
              <a:ext uri="{FF2B5EF4-FFF2-40B4-BE49-F238E27FC236}">
                <a16:creationId xmlns:a16="http://schemas.microsoft.com/office/drawing/2014/main" id="{18FC31FF-4DBA-E943-9DB6-87F5317D3170}"/>
              </a:ext>
            </a:extLst>
          </p:cNvPr>
          <p:cNvSpPr/>
          <p:nvPr/>
        </p:nvSpPr>
        <p:spPr>
          <a:xfrm>
            <a:off x="10171998" y="28004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Routee1</a:t>
            </a:r>
          </a:p>
        </p:txBody>
      </p:sp>
      <p:sp>
        <p:nvSpPr>
          <p:cNvPr id="46" name="Rounded Rectangle 41">
            <a:extLst>
              <a:ext uri="{FF2B5EF4-FFF2-40B4-BE49-F238E27FC236}">
                <a16:creationId xmlns:a16="http://schemas.microsoft.com/office/drawing/2014/main" id="{AE2E1F83-C346-4C46-8D15-FB362FBFFC50}"/>
              </a:ext>
            </a:extLst>
          </p:cNvPr>
          <p:cNvSpPr/>
          <p:nvPr/>
        </p:nvSpPr>
        <p:spPr>
          <a:xfrm>
            <a:off x="10171998" y="406668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Routee2</a:t>
            </a:r>
          </a:p>
        </p:txBody>
      </p:sp>
      <p:sp>
        <p:nvSpPr>
          <p:cNvPr id="47" name="Rounded Rectangle 42">
            <a:extLst>
              <a:ext uri="{FF2B5EF4-FFF2-40B4-BE49-F238E27FC236}">
                <a16:creationId xmlns:a16="http://schemas.microsoft.com/office/drawing/2014/main" id="{089BB46D-37B7-3E47-BE2D-FF919B2D272A}"/>
              </a:ext>
            </a:extLst>
          </p:cNvPr>
          <p:cNvSpPr/>
          <p:nvPr/>
        </p:nvSpPr>
        <p:spPr>
          <a:xfrm>
            <a:off x="10171997" y="543848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Routee3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FA8E7A6-661E-E848-8585-38D10F8B25B5}"/>
              </a:ext>
            </a:extLst>
          </p:cNvPr>
          <p:cNvCxnSpPr/>
          <p:nvPr/>
        </p:nvCxnSpPr>
        <p:spPr>
          <a:xfrm flipV="1">
            <a:off x="4978406" y="305021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20">
            <a:extLst>
              <a:ext uri="{FF2B5EF4-FFF2-40B4-BE49-F238E27FC236}">
                <a16:creationId xmlns:a16="http://schemas.microsoft.com/office/drawing/2014/main" id="{375CAAEC-9A49-0244-8892-34904107941E}"/>
              </a:ext>
            </a:extLst>
          </p:cNvPr>
          <p:cNvSpPr/>
          <p:nvPr/>
        </p:nvSpPr>
        <p:spPr>
          <a:xfrm>
            <a:off x="5297159" y="407626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50" name="Snip Single Corner Rectangle 23">
            <a:extLst>
              <a:ext uri="{FF2B5EF4-FFF2-40B4-BE49-F238E27FC236}">
                <a16:creationId xmlns:a16="http://schemas.microsoft.com/office/drawing/2014/main" id="{CFFB0D43-767D-E64B-90A0-25DAC283E73D}"/>
              </a:ext>
            </a:extLst>
          </p:cNvPr>
          <p:cNvSpPr/>
          <p:nvPr/>
        </p:nvSpPr>
        <p:spPr>
          <a:xfrm>
            <a:off x="538394" y="3773462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nip Single Corner Rectangle 22">
            <a:extLst>
              <a:ext uri="{FF2B5EF4-FFF2-40B4-BE49-F238E27FC236}">
                <a16:creationId xmlns:a16="http://schemas.microsoft.com/office/drawing/2014/main" id="{586C4E0A-D95C-E94D-A684-BC3F453E17E8}"/>
              </a:ext>
            </a:extLst>
          </p:cNvPr>
          <p:cNvSpPr/>
          <p:nvPr/>
        </p:nvSpPr>
        <p:spPr>
          <a:xfrm>
            <a:off x="1685251" y="3773462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nip Single Corner Rectangle 21">
            <a:extLst>
              <a:ext uri="{FF2B5EF4-FFF2-40B4-BE49-F238E27FC236}">
                <a16:creationId xmlns:a16="http://schemas.microsoft.com/office/drawing/2014/main" id="{907F9640-DC8D-7A45-887F-3B58C3EFF82F}"/>
              </a:ext>
            </a:extLst>
          </p:cNvPr>
          <p:cNvSpPr/>
          <p:nvPr/>
        </p:nvSpPr>
        <p:spPr>
          <a:xfrm>
            <a:off x="2832108" y="3787483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">
            <a:extLst>
              <a:ext uri="{FF2B5EF4-FFF2-40B4-BE49-F238E27FC236}">
                <a16:creationId xmlns:a16="http://schemas.microsoft.com/office/drawing/2014/main" id="{C6576618-4590-FB44-A364-51308506608D}"/>
              </a:ext>
            </a:extLst>
          </p:cNvPr>
          <p:cNvSpPr/>
          <p:nvPr/>
        </p:nvSpPr>
        <p:spPr>
          <a:xfrm>
            <a:off x="585148" y="3862376"/>
            <a:ext cx="857704" cy="271788"/>
          </a:xfrm>
          <a:prstGeom prst="roundRect">
            <a:avLst/>
          </a:prstGeom>
          <a:solidFill>
            <a:srgbClr val="009647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789</a:t>
            </a:r>
          </a:p>
        </p:txBody>
      </p:sp>
      <p:sp>
        <p:nvSpPr>
          <p:cNvPr id="54" name="Rounded Rectangle 6">
            <a:extLst>
              <a:ext uri="{FF2B5EF4-FFF2-40B4-BE49-F238E27FC236}">
                <a16:creationId xmlns:a16="http://schemas.microsoft.com/office/drawing/2014/main" id="{6EDA375F-8B68-464A-8468-A5E3E4CC672B}"/>
              </a:ext>
            </a:extLst>
          </p:cNvPr>
          <p:cNvSpPr/>
          <p:nvPr/>
        </p:nvSpPr>
        <p:spPr>
          <a:xfrm>
            <a:off x="585148" y="420413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7">
            <a:extLst>
              <a:ext uri="{FF2B5EF4-FFF2-40B4-BE49-F238E27FC236}">
                <a16:creationId xmlns:a16="http://schemas.microsoft.com/office/drawing/2014/main" id="{EEAB2F2C-6BA2-B443-80BE-1363FC0A5856}"/>
              </a:ext>
            </a:extLst>
          </p:cNvPr>
          <p:cNvSpPr/>
          <p:nvPr/>
        </p:nvSpPr>
        <p:spPr>
          <a:xfrm>
            <a:off x="585148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6" name="Rounded Rectangle 9">
            <a:extLst>
              <a:ext uri="{FF2B5EF4-FFF2-40B4-BE49-F238E27FC236}">
                <a16:creationId xmlns:a16="http://schemas.microsoft.com/office/drawing/2014/main" id="{481F67BB-A3BA-094A-89F7-11645EABE519}"/>
              </a:ext>
            </a:extLst>
          </p:cNvPr>
          <p:cNvSpPr/>
          <p:nvPr/>
        </p:nvSpPr>
        <p:spPr>
          <a:xfrm>
            <a:off x="1732005" y="3862376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57" name="Rounded Rectangle 10">
            <a:extLst>
              <a:ext uri="{FF2B5EF4-FFF2-40B4-BE49-F238E27FC236}">
                <a16:creationId xmlns:a16="http://schemas.microsoft.com/office/drawing/2014/main" id="{D9677309-5B7C-3E43-88CD-0569FF556746}"/>
              </a:ext>
            </a:extLst>
          </p:cNvPr>
          <p:cNvSpPr/>
          <p:nvPr/>
        </p:nvSpPr>
        <p:spPr>
          <a:xfrm>
            <a:off x="1732005" y="420413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</p:txBody>
      </p:sp>
      <p:sp>
        <p:nvSpPr>
          <p:cNvPr id="58" name="Rounded Rectangle 11">
            <a:extLst>
              <a:ext uri="{FF2B5EF4-FFF2-40B4-BE49-F238E27FC236}">
                <a16:creationId xmlns:a16="http://schemas.microsoft.com/office/drawing/2014/main" id="{BD6474C3-D62D-024A-AE01-13DB2A4B1508}"/>
              </a:ext>
            </a:extLst>
          </p:cNvPr>
          <p:cNvSpPr/>
          <p:nvPr/>
        </p:nvSpPr>
        <p:spPr>
          <a:xfrm>
            <a:off x="1732005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9" name="Rounded Rectangle 13">
            <a:extLst>
              <a:ext uri="{FF2B5EF4-FFF2-40B4-BE49-F238E27FC236}">
                <a16:creationId xmlns:a16="http://schemas.microsoft.com/office/drawing/2014/main" id="{6EC4625E-E40C-6E4A-872C-358C6625CC34}"/>
              </a:ext>
            </a:extLst>
          </p:cNvPr>
          <p:cNvSpPr/>
          <p:nvPr/>
        </p:nvSpPr>
        <p:spPr>
          <a:xfrm>
            <a:off x="2878862" y="3876396"/>
            <a:ext cx="857704" cy="271788"/>
          </a:xfrm>
          <a:prstGeom prst="roundRect">
            <a:avLst/>
          </a:prstGeom>
          <a:solidFill>
            <a:srgbClr val="CD52C6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Id:456</a:t>
            </a:r>
          </a:p>
        </p:txBody>
      </p:sp>
      <p:sp>
        <p:nvSpPr>
          <p:cNvPr id="60" name="Rounded Rectangle 14">
            <a:extLst>
              <a:ext uri="{FF2B5EF4-FFF2-40B4-BE49-F238E27FC236}">
                <a16:creationId xmlns:a16="http://schemas.microsoft.com/office/drawing/2014/main" id="{D1488FE0-BFB7-1A48-AC6D-9946A199D93E}"/>
              </a:ext>
            </a:extLst>
          </p:cNvPr>
          <p:cNvSpPr/>
          <p:nvPr/>
        </p:nvSpPr>
        <p:spPr>
          <a:xfrm>
            <a:off x="2878862" y="421815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15">
            <a:extLst>
              <a:ext uri="{FF2B5EF4-FFF2-40B4-BE49-F238E27FC236}">
                <a16:creationId xmlns:a16="http://schemas.microsoft.com/office/drawing/2014/main" id="{DFA6F052-CF72-1C4C-BDCC-759056DF02B6}"/>
              </a:ext>
            </a:extLst>
          </p:cNvPr>
          <p:cNvSpPr/>
          <p:nvPr/>
        </p:nvSpPr>
        <p:spPr>
          <a:xfrm>
            <a:off x="2878862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2" name="Snip Single Corner Rectangle 16">
            <a:extLst>
              <a:ext uri="{FF2B5EF4-FFF2-40B4-BE49-F238E27FC236}">
                <a16:creationId xmlns:a16="http://schemas.microsoft.com/office/drawing/2014/main" id="{3F5C20D5-7101-D149-AA72-FB28FF84BD47}"/>
              </a:ext>
            </a:extLst>
          </p:cNvPr>
          <p:cNvSpPr/>
          <p:nvPr/>
        </p:nvSpPr>
        <p:spPr>
          <a:xfrm>
            <a:off x="3978965" y="3787483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17">
            <a:extLst>
              <a:ext uri="{FF2B5EF4-FFF2-40B4-BE49-F238E27FC236}">
                <a16:creationId xmlns:a16="http://schemas.microsoft.com/office/drawing/2014/main" id="{E63AE301-1C02-5B44-B101-190EC6DD0FA6}"/>
              </a:ext>
            </a:extLst>
          </p:cNvPr>
          <p:cNvSpPr/>
          <p:nvPr/>
        </p:nvSpPr>
        <p:spPr>
          <a:xfrm>
            <a:off x="4025719" y="3876396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64" name="Rounded Rectangle 18">
            <a:extLst>
              <a:ext uri="{FF2B5EF4-FFF2-40B4-BE49-F238E27FC236}">
                <a16:creationId xmlns:a16="http://schemas.microsoft.com/office/drawing/2014/main" id="{3DBECED4-F8E6-1846-818F-C01231920A38}"/>
              </a:ext>
            </a:extLst>
          </p:cNvPr>
          <p:cNvSpPr/>
          <p:nvPr/>
        </p:nvSpPr>
        <p:spPr>
          <a:xfrm>
            <a:off x="4025719" y="421815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55">
            <a:extLst>
              <a:ext uri="{FF2B5EF4-FFF2-40B4-BE49-F238E27FC236}">
                <a16:creationId xmlns:a16="http://schemas.microsoft.com/office/drawing/2014/main" id="{BB4F179A-8C82-DE4F-B674-AA3965F34B89}"/>
              </a:ext>
            </a:extLst>
          </p:cNvPr>
          <p:cNvSpPr/>
          <p:nvPr/>
        </p:nvSpPr>
        <p:spPr>
          <a:xfrm>
            <a:off x="4025719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266354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>
                <a:latin typeface="Arial Rounded MT Bold" panose="020F0704030504030204" pitchFamily="34" charset="77"/>
              </a:rPr>
              <a:t>Router </a:t>
            </a:r>
            <a:r>
              <a:rPr lang="sv-SE" sz="4000" i="1" dirty="0">
                <a:latin typeface="Arial Rounded MT Bold" panose="020F0704030504030204" pitchFamily="34" charset="7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891543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Middleware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There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two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types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”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r>
              <a:rPr lang="sv-SE" sz="2400" b="1" i="1" dirty="0">
                <a:solidFill>
                  <a:srgbClr val="FFE699"/>
                </a:solidFill>
              </a:rPr>
              <a:t>” in </a:t>
            </a:r>
            <a:r>
              <a:rPr lang="sv-SE" sz="2400" b="1" i="1" dirty="0" err="1">
                <a:solidFill>
                  <a:srgbClr val="FFE699"/>
                </a:solidFill>
              </a:rPr>
              <a:t>Proto.Actor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Receive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r>
              <a:rPr lang="sv-SE" sz="2400" b="1" i="1" dirty="0">
                <a:solidFill>
                  <a:srgbClr val="FFE699"/>
                </a:solidFill>
              </a:rPr>
              <a:t> and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3624980" y="4982703"/>
            <a:ext cx="1766684" cy="714568"/>
          </a:xfrm>
          <a:prstGeom prst="wedgeEllipseCallout">
            <a:avLst>
              <a:gd name="adj1" fmla="val 37116"/>
              <a:gd name="adj2" fmla="val -10594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6609501" y="4981922"/>
            <a:ext cx="1766684" cy="714568"/>
          </a:xfrm>
          <a:prstGeom prst="wedgeEllipseCallout">
            <a:avLst>
              <a:gd name="adj1" fmla="val -27119"/>
              <a:gd name="adj2" fmla="val -10708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2633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Middleware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Open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Tracing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2471623" y="2715207"/>
            <a:ext cx="2209435" cy="1053768"/>
          </a:xfrm>
          <a:prstGeom prst="wedgeEllipseCallout">
            <a:avLst>
              <a:gd name="adj1" fmla="val 53389"/>
              <a:gd name="adj2" fmla="val 93286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Headers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6773045" y="5170909"/>
            <a:ext cx="3390899" cy="1187725"/>
          </a:xfrm>
          <a:prstGeom prst="wedgeEllipseCallout">
            <a:avLst>
              <a:gd name="adj1" fmla="val -27119"/>
              <a:gd name="adj2" fmla="val -10708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Sender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Middleware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new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sending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1591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Middleware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On </a:t>
            </a: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topic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 Greg Youngs presentation ”8 </a:t>
            </a:r>
            <a:r>
              <a:rPr lang="sv-SE" sz="2400" b="1" i="1" dirty="0" err="1">
                <a:solidFill>
                  <a:srgbClr val="FFE699"/>
                </a:solidFill>
              </a:rPr>
              <a:t>lines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code</a:t>
            </a:r>
            <a:r>
              <a:rPr lang="sv-SE" sz="2400" b="1" i="1" dirty="0">
                <a:solidFill>
                  <a:srgbClr val="FFE699"/>
                </a:solidFill>
              </a:rPr>
              <a:t>”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Handler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3624980" y="4982703"/>
            <a:ext cx="1766684" cy="714568"/>
          </a:xfrm>
          <a:prstGeom prst="wedgeEllipseCallout">
            <a:avLst>
              <a:gd name="adj1" fmla="val 37116"/>
              <a:gd name="adj2" fmla="val -10594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6609501" y="4981922"/>
            <a:ext cx="1766684" cy="714568"/>
          </a:xfrm>
          <a:prstGeom prst="wedgeEllipseCallout">
            <a:avLst>
              <a:gd name="adj1" fmla="val -27119"/>
              <a:gd name="adj2" fmla="val -10708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7740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Persistence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Proto.Actor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Persistence</a:t>
            </a:r>
            <a:r>
              <a:rPr lang="sv-SE" sz="2400" b="1" i="1" dirty="0">
                <a:solidFill>
                  <a:srgbClr val="FFE699"/>
                </a:solidFill>
              </a:rPr>
              <a:t>, is </a:t>
            </a:r>
            <a:r>
              <a:rPr lang="sv-SE" sz="2400" b="1" i="1" dirty="0" err="1">
                <a:solidFill>
                  <a:srgbClr val="FFE699"/>
                </a:solidFill>
              </a:rPr>
              <a:t>based</a:t>
            </a:r>
            <a:r>
              <a:rPr lang="sv-SE" sz="2400" b="1" i="1" dirty="0">
                <a:solidFill>
                  <a:srgbClr val="FFE699"/>
                </a:solidFill>
              </a:rPr>
              <a:t> on the </a:t>
            </a:r>
            <a:r>
              <a:rPr lang="sv-SE" sz="2400" b="1" i="1" dirty="0" err="1">
                <a:solidFill>
                  <a:srgbClr val="FFE699"/>
                </a:solidFill>
              </a:rPr>
              <a:t>concepts</a:t>
            </a:r>
            <a:r>
              <a:rPr lang="sv-SE" sz="2400" b="1" i="1" dirty="0">
                <a:solidFill>
                  <a:srgbClr val="FFE699"/>
                </a:solidFill>
              </a:rPr>
              <a:t> from </a:t>
            </a:r>
            <a:r>
              <a:rPr lang="sv-SE" sz="2400" b="1" i="1" dirty="0" err="1">
                <a:solidFill>
                  <a:srgbClr val="FFE699"/>
                </a:solidFill>
              </a:rPr>
              <a:t>eventsourcing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3942531" y="2536455"/>
            <a:ext cx="2581275" cy="1002834"/>
          </a:xfrm>
          <a:prstGeom prst="wedgeEllipseCallout">
            <a:avLst>
              <a:gd name="adj1" fmla="val 15120"/>
              <a:gd name="adj2" fmla="val 115129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decides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DB</a:t>
            </a: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3661800" y="5176330"/>
            <a:ext cx="3142736" cy="1396097"/>
          </a:xfrm>
          <a:prstGeom prst="wedgeEllipseCallout">
            <a:avLst>
              <a:gd name="adj1" fmla="val 11759"/>
              <a:gd name="adj2" fmla="val -95101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start/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restart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replayed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6125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Fan </a:t>
            </a:r>
            <a:r>
              <a:rPr lang="sv-SE" sz="2400" b="1" i="1" dirty="0" err="1">
                <a:solidFill>
                  <a:srgbClr val="FFE699"/>
                </a:solidFill>
              </a:rPr>
              <a:t>out</a:t>
            </a:r>
            <a:r>
              <a:rPr lang="sv-SE" sz="2400" b="1" i="1" dirty="0">
                <a:solidFill>
                  <a:srgbClr val="FFE699"/>
                </a:solidFill>
              </a:rPr>
              <a:t> – </a:t>
            </a:r>
            <a:r>
              <a:rPr lang="sv-SE" sz="2400" b="1" i="1" dirty="0" err="1">
                <a:solidFill>
                  <a:srgbClr val="FFE699"/>
                </a:solidFill>
              </a:rPr>
              <a:t>quickest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reply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request</a:t>
            </a:r>
            <a:r>
              <a:rPr lang="sv-SE" sz="2400" b="1" i="1" dirty="0">
                <a:solidFill>
                  <a:srgbClr val="FFE699"/>
                </a:solidFill>
              </a:rPr>
              <a:t> to all </a:t>
            </a:r>
            <a:r>
              <a:rPr lang="sv-SE" sz="2400" b="1" i="1" dirty="0" err="1">
                <a:solidFill>
                  <a:srgbClr val="FFE699"/>
                </a:solidFill>
              </a:rPr>
              <a:t>targets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4" name="Elbow Connector 29">
            <a:extLst>
              <a:ext uri="{FF2B5EF4-FFF2-40B4-BE49-F238E27FC236}">
                <a16:creationId xmlns:a16="http://schemas.microsoft.com/office/drawing/2014/main" id="{BC1B20F5-7C70-7547-AE50-D02E8683CEE8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5958466" y="5053152"/>
            <a:ext cx="2048274" cy="60683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30">
            <a:extLst>
              <a:ext uri="{FF2B5EF4-FFF2-40B4-BE49-F238E27FC236}">
                <a16:creationId xmlns:a16="http://schemas.microsoft.com/office/drawing/2014/main" id="{85E05764-21FE-F24C-A5BC-9AAAC6DEFBE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5958466" y="4457589"/>
            <a:ext cx="2048276" cy="595563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31">
            <a:extLst>
              <a:ext uri="{FF2B5EF4-FFF2-40B4-BE49-F238E27FC236}">
                <a16:creationId xmlns:a16="http://schemas.microsoft.com/office/drawing/2014/main" id="{82FD57A1-E184-1843-8338-E5270C2E17FD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5958466" y="5053152"/>
            <a:ext cx="2048275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32">
            <a:extLst>
              <a:ext uri="{FF2B5EF4-FFF2-40B4-BE49-F238E27FC236}">
                <a16:creationId xmlns:a16="http://schemas.microsoft.com/office/drawing/2014/main" id="{76415917-E4EB-3541-B100-FEFF6C9D0B04}"/>
              </a:ext>
            </a:extLst>
          </p:cNvPr>
          <p:cNvCxnSpPr>
            <a:stCxn id="17" idx="3"/>
            <a:endCxn id="12" idx="1"/>
          </p:cNvCxnSpPr>
          <p:nvPr/>
        </p:nvCxnSpPr>
        <p:spPr>
          <a:xfrm flipV="1">
            <a:off x="3243263" y="5053152"/>
            <a:ext cx="1300667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35">
            <a:extLst>
              <a:ext uri="{FF2B5EF4-FFF2-40B4-BE49-F238E27FC236}">
                <a16:creationId xmlns:a16="http://schemas.microsoft.com/office/drawing/2014/main" id="{2A9E42E2-BA05-844E-BA3F-46B6A92983E1}"/>
              </a:ext>
            </a:extLst>
          </p:cNvPr>
          <p:cNvSpPr/>
          <p:nvPr/>
        </p:nvSpPr>
        <p:spPr>
          <a:xfrm>
            <a:off x="7351613" y="4258006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9" name="Rounded Rectangle 36">
            <a:extLst>
              <a:ext uri="{FF2B5EF4-FFF2-40B4-BE49-F238E27FC236}">
                <a16:creationId xmlns:a16="http://schemas.microsoft.com/office/drawing/2014/main" id="{84657AFD-D2FF-1A4C-8895-7550CD72D25C}"/>
              </a:ext>
            </a:extLst>
          </p:cNvPr>
          <p:cNvSpPr/>
          <p:nvPr/>
        </p:nvSpPr>
        <p:spPr>
          <a:xfrm>
            <a:off x="7351613" y="4866401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" name="Rounded Rectangle 37">
            <a:extLst>
              <a:ext uri="{FF2B5EF4-FFF2-40B4-BE49-F238E27FC236}">
                <a16:creationId xmlns:a16="http://schemas.microsoft.com/office/drawing/2014/main" id="{DA434E78-26A5-2944-868B-DE509F5B1621}"/>
              </a:ext>
            </a:extLst>
          </p:cNvPr>
          <p:cNvSpPr/>
          <p:nvPr/>
        </p:nvSpPr>
        <p:spPr>
          <a:xfrm>
            <a:off x="7351613" y="5470729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1" name="Rounded Rectangle 39">
            <a:extLst>
              <a:ext uri="{FF2B5EF4-FFF2-40B4-BE49-F238E27FC236}">
                <a16:creationId xmlns:a16="http://schemas.microsoft.com/office/drawing/2014/main" id="{2ADEFD59-ED76-D049-8AE5-50100C1BC5FC}"/>
              </a:ext>
            </a:extLst>
          </p:cNvPr>
          <p:cNvSpPr/>
          <p:nvPr/>
        </p:nvSpPr>
        <p:spPr>
          <a:xfrm>
            <a:off x="3759111" y="4873043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2" name="Rounded Rectangle 41">
            <a:extLst>
              <a:ext uri="{FF2B5EF4-FFF2-40B4-BE49-F238E27FC236}">
                <a16:creationId xmlns:a16="http://schemas.microsoft.com/office/drawing/2014/main" id="{4F55B0F4-D114-DE4D-B75D-BE1E2285F11B}"/>
              </a:ext>
            </a:extLst>
          </p:cNvPr>
          <p:cNvSpPr/>
          <p:nvPr/>
        </p:nvSpPr>
        <p:spPr>
          <a:xfrm>
            <a:off x="4543930" y="4803413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13" name="Rounded Rectangle 42">
            <a:extLst>
              <a:ext uri="{FF2B5EF4-FFF2-40B4-BE49-F238E27FC236}">
                <a16:creationId xmlns:a16="http://schemas.microsoft.com/office/drawing/2014/main" id="{7DA0563C-8107-BC4A-B034-9B5B8D02CA08}"/>
              </a:ext>
            </a:extLst>
          </p:cNvPr>
          <p:cNvSpPr/>
          <p:nvPr/>
        </p:nvSpPr>
        <p:spPr>
          <a:xfrm>
            <a:off x="8006742" y="4207850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1</a:t>
            </a:r>
          </a:p>
        </p:txBody>
      </p:sp>
      <p:sp>
        <p:nvSpPr>
          <p:cNvPr id="14" name="Rounded Rectangle 43">
            <a:extLst>
              <a:ext uri="{FF2B5EF4-FFF2-40B4-BE49-F238E27FC236}">
                <a16:creationId xmlns:a16="http://schemas.microsoft.com/office/drawing/2014/main" id="{B57B91FF-93E7-4545-8F39-257E160AB981}"/>
              </a:ext>
            </a:extLst>
          </p:cNvPr>
          <p:cNvSpPr/>
          <p:nvPr/>
        </p:nvSpPr>
        <p:spPr>
          <a:xfrm>
            <a:off x="8006741" y="4810728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2</a:t>
            </a:r>
          </a:p>
        </p:txBody>
      </p:sp>
      <p:sp>
        <p:nvSpPr>
          <p:cNvPr id="15" name="Rounded Rectangle 44">
            <a:extLst>
              <a:ext uri="{FF2B5EF4-FFF2-40B4-BE49-F238E27FC236}">
                <a16:creationId xmlns:a16="http://schemas.microsoft.com/office/drawing/2014/main" id="{5B53F3FC-3CF1-C444-A977-04DE9BA962D7}"/>
              </a:ext>
            </a:extLst>
          </p:cNvPr>
          <p:cNvSpPr/>
          <p:nvPr/>
        </p:nvSpPr>
        <p:spPr>
          <a:xfrm>
            <a:off x="8006740" y="5410245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3</a:t>
            </a:r>
          </a:p>
        </p:txBody>
      </p:sp>
      <p:sp>
        <p:nvSpPr>
          <p:cNvPr id="16" name="Oval Callout 45">
            <a:extLst>
              <a:ext uri="{FF2B5EF4-FFF2-40B4-BE49-F238E27FC236}">
                <a16:creationId xmlns:a16="http://schemas.microsoft.com/office/drawing/2014/main" id="{081E21A8-65DD-514E-A9AF-C72CD2E1374F}"/>
              </a:ext>
            </a:extLst>
          </p:cNvPr>
          <p:cNvSpPr/>
          <p:nvPr/>
        </p:nvSpPr>
        <p:spPr>
          <a:xfrm>
            <a:off x="4131190" y="3311434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 out</a:t>
            </a:r>
          </a:p>
        </p:txBody>
      </p:sp>
      <p:sp>
        <p:nvSpPr>
          <p:cNvPr id="17" name="Rounded Rectangle 71">
            <a:extLst>
              <a:ext uri="{FF2B5EF4-FFF2-40B4-BE49-F238E27FC236}">
                <a16:creationId xmlns:a16="http://schemas.microsoft.com/office/drawing/2014/main" id="{63FF0F5A-D94B-EF49-A8F9-E9492CAD8C52}"/>
              </a:ext>
            </a:extLst>
          </p:cNvPr>
          <p:cNvSpPr/>
          <p:nvPr/>
        </p:nvSpPr>
        <p:spPr>
          <a:xfrm>
            <a:off x="1834592" y="481072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2635746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Use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first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reply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that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comes</a:t>
            </a:r>
            <a:r>
              <a:rPr lang="sv-SE" sz="2400" b="1" i="1" dirty="0">
                <a:solidFill>
                  <a:srgbClr val="FFE699"/>
                </a:solidFill>
              </a:rPr>
              <a:t> back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19" name="Elbow Connector 29">
            <a:extLst>
              <a:ext uri="{FF2B5EF4-FFF2-40B4-BE49-F238E27FC236}">
                <a16:creationId xmlns:a16="http://schemas.microsoft.com/office/drawing/2014/main" id="{37D9C0C2-F095-9D4C-9B9F-3C37A0AF9BF1}"/>
              </a:ext>
            </a:extLst>
          </p:cNvPr>
          <p:cNvCxnSpPr>
            <a:stCxn id="27" idx="3"/>
            <a:endCxn id="30" idx="1"/>
          </p:cNvCxnSpPr>
          <p:nvPr/>
        </p:nvCxnSpPr>
        <p:spPr>
          <a:xfrm>
            <a:off x="5958466" y="5053152"/>
            <a:ext cx="2048274" cy="60683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0">
            <a:extLst>
              <a:ext uri="{FF2B5EF4-FFF2-40B4-BE49-F238E27FC236}">
                <a16:creationId xmlns:a16="http://schemas.microsoft.com/office/drawing/2014/main" id="{E92D34BF-5972-FF4A-840B-3D95CE1683B3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 flipV="1">
            <a:off x="5958466" y="4457589"/>
            <a:ext cx="2048276" cy="595563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D545AD0D-60D1-E741-B54F-0A5F51F10664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>
            <a:off x="5958466" y="5053152"/>
            <a:ext cx="2048275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2">
            <a:extLst>
              <a:ext uri="{FF2B5EF4-FFF2-40B4-BE49-F238E27FC236}">
                <a16:creationId xmlns:a16="http://schemas.microsoft.com/office/drawing/2014/main" id="{9497FCAE-516A-DF49-87E3-9B622B3F162B}"/>
              </a:ext>
            </a:extLst>
          </p:cNvPr>
          <p:cNvCxnSpPr>
            <a:stCxn id="32" idx="3"/>
            <a:endCxn id="27" idx="1"/>
          </p:cNvCxnSpPr>
          <p:nvPr/>
        </p:nvCxnSpPr>
        <p:spPr>
          <a:xfrm flipV="1">
            <a:off x="3243263" y="5053152"/>
            <a:ext cx="1300667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35">
            <a:extLst>
              <a:ext uri="{FF2B5EF4-FFF2-40B4-BE49-F238E27FC236}">
                <a16:creationId xmlns:a16="http://schemas.microsoft.com/office/drawing/2014/main" id="{CD8270AB-67C6-8D47-A4A8-87EAEFDC3607}"/>
              </a:ext>
            </a:extLst>
          </p:cNvPr>
          <p:cNvSpPr/>
          <p:nvPr/>
        </p:nvSpPr>
        <p:spPr>
          <a:xfrm>
            <a:off x="7351613" y="4258006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4" name="Rounded Rectangle 36">
            <a:extLst>
              <a:ext uri="{FF2B5EF4-FFF2-40B4-BE49-F238E27FC236}">
                <a16:creationId xmlns:a16="http://schemas.microsoft.com/office/drawing/2014/main" id="{76D088FA-9C1E-AF44-B4C3-D206EE2BD2F0}"/>
              </a:ext>
            </a:extLst>
          </p:cNvPr>
          <p:cNvSpPr/>
          <p:nvPr/>
        </p:nvSpPr>
        <p:spPr>
          <a:xfrm>
            <a:off x="7351613" y="4866401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5" name="Rounded Rectangle 37">
            <a:extLst>
              <a:ext uri="{FF2B5EF4-FFF2-40B4-BE49-F238E27FC236}">
                <a16:creationId xmlns:a16="http://schemas.microsoft.com/office/drawing/2014/main" id="{4C5F753B-29A0-DA4E-AF53-84A4D144C823}"/>
              </a:ext>
            </a:extLst>
          </p:cNvPr>
          <p:cNvSpPr/>
          <p:nvPr/>
        </p:nvSpPr>
        <p:spPr>
          <a:xfrm>
            <a:off x="7351613" y="5470729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" name="Rounded Rectangle 39">
            <a:extLst>
              <a:ext uri="{FF2B5EF4-FFF2-40B4-BE49-F238E27FC236}">
                <a16:creationId xmlns:a16="http://schemas.microsoft.com/office/drawing/2014/main" id="{79A778A4-5A7A-D940-BAFB-71B9419F7B4F}"/>
              </a:ext>
            </a:extLst>
          </p:cNvPr>
          <p:cNvSpPr/>
          <p:nvPr/>
        </p:nvSpPr>
        <p:spPr>
          <a:xfrm>
            <a:off x="3759111" y="4873043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Rounded Rectangle 41">
            <a:extLst>
              <a:ext uri="{FF2B5EF4-FFF2-40B4-BE49-F238E27FC236}">
                <a16:creationId xmlns:a16="http://schemas.microsoft.com/office/drawing/2014/main" id="{1812CD8C-5BEE-6443-9F62-1EAC8BE48B4F}"/>
              </a:ext>
            </a:extLst>
          </p:cNvPr>
          <p:cNvSpPr/>
          <p:nvPr/>
        </p:nvSpPr>
        <p:spPr>
          <a:xfrm>
            <a:off x="4543930" y="4803413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28" name="Rounded Rectangle 42">
            <a:extLst>
              <a:ext uri="{FF2B5EF4-FFF2-40B4-BE49-F238E27FC236}">
                <a16:creationId xmlns:a16="http://schemas.microsoft.com/office/drawing/2014/main" id="{CE4D0421-EF6E-644D-84F1-4B3778AE3091}"/>
              </a:ext>
            </a:extLst>
          </p:cNvPr>
          <p:cNvSpPr/>
          <p:nvPr/>
        </p:nvSpPr>
        <p:spPr>
          <a:xfrm>
            <a:off x="8006742" y="4207850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1</a:t>
            </a:r>
          </a:p>
        </p:txBody>
      </p:sp>
      <p:sp>
        <p:nvSpPr>
          <p:cNvPr id="29" name="Rounded Rectangle 43">
            <a:extLst>
              <a:ext uri="{FF2B5EF4-FFF2-40B4-BE49-F238E27FC236}">
                <a16:creationId xmlns:a16="http://schemas.microsoft.com/office/drawing/2014/main" id="{2523A960-F505-AE41-A0A8-FC964640182B}"/>
              </a:ext>
            </a:extLst>
          </p:cNvPr>
          <p:cNvSpPr/>
          <p:nvPr/>
        </p:nvSpPr>
        <p:spPr>
          <a:xfrm>
            <a:off x="8006741" y="4810728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2</a:t>
            </a:r>
          </a:p>
        </p:txBody>
      </p:sp>
      <p:sp>
        <p:nvSpPr>
          <p:cNvPr id="30" name="Rounded Rectangle 44">
            <a:extLst>
              <a:ext uri="{FF2B5EF4-FFF2-40B4-BE49-F238E27FC236}">
                <a16:creationId xmlns:a16="http://schemas.microsoft.com/office/drawing/2014/main" id="{513B8A70-1C28-8B41-A2C4-0F607D3F494A}"/>
              </a:ext>
            </a:extLst>
          </p:cNvPr>
          <p:cNvSpPr/>
          <p:nvPr/>
        </p:nvSpPr>
        <p:spPr>
          <a:xfrm>
            <a:off x="8006740" y="5410245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3</a:t>
            </a:r>
          </a:p>
        </p:txBody>
      </p:sp>
      <p:sp>
        <p:nvSpPr>
          <p:cNvPr id="31" name="Oval Callout 45">
            <a:extLst>
              <a:ext uri="{FF2B5EF4-FFF2-40B4-BE49-F238E27FC236}">
                <a16:creationId xmlns:a16="http://schemas.microsoft.com/office/drawing/2014/main" id="{8616B32E-08AA-8649-8959-932DBCF7CC9C}"/>
              </a:ext>
            </a:extLst>
          </p:cNvPr>
          <p:cNvSpPr/>
          <p:nvPr/>
        </p:nvSpPr>
        <p:spPr>
          <a:xfrm>
            <a:off x="4131190" y="3311434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first reply</a:t>
            </a:r>
          </a:p>
        </p:txBody>
      </p:sp>
      <p:sp>
        <p:nvSpPr>
          <p:cNvPr id="32" name="Rounded Rectangle 71">
            <a:extLst>
              <a:ext uri="{FF2B5EF4-FFF2-40B4-BE49-F238E27FC236}">
                <a16:creationId xmlns:a16="http://schemas.microsoft.com/office/drawing/2014/main" id="{96DF7BE8-0C9E-8142-BB10-1E1206EEE2EC}"/>
              </a:ext>
            </a:extLst>
          </p:cNvPr>
          <p:cNvSpPr/>
          <p:nvPr/>
        </p:nvSpPr>
        <p:spPr>
          <a:xfrm>
            <a:off x="1834592" y="481072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3723715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Use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first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reply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that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comes</a:t>
            </a:r>
            <a:r>
              <a:rPr lang="sv-SE" sz="2400" b="1" i="1" dirty="0">
                <a:solidFill>
                  <a:srgbClr val="FFE699"/>
                </a:solidFill>
              </a:rPr>
              <a:t> back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19" name="Elbow Connector 29">
            <a:extLst>
              <a:ext uri="{FF2B5EF4-FFF2-40B4-BE49-F238E27FC236}">
                <a16:creationId xmlns:a16="http://schemas.microsoft.com/office/drawing/2014/main" id="{37D9C0C2-F095-9D4C-9B9F-3C37A0AF9BF1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5958466" y="5053152"/>
            <a:ext cx="2048274" cy="60683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0">
            <a:extLst>
              <a:ext uri="{FF2B5EF4-FFF2-40B4-BE49-F238E27FC236}">
                <a16:creationId xmlns:a16="http://schemas.microsoft.com/office/drawing/2014/main" id="{E92D34BF-5972-FF4A-840B-3D95CE1683B3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5958466" y="4457589"/>
            <a:ext cx="2048276" cy="595563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36727A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D545AD0D-60D1-E741-B54F-0A5F51F10664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5958466" y="5053152"/>
            <a:ext cx="2048275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2">
            <a:extLst>
              <a:ext uri="{FF2B5EF4-FFF2-40B4-BE49-F238E27FC236}">
                <a16:creationId xmlns:a16="http://schemas.microsoft.com/office/drawing/2014/main" id="{9497FCAE-516A-DF49-87E3-9B622B3F162B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 flipV="1">
            <a:off x="3243263" y="5053152"/>
            <a:ext cx="1300667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35">
            <a:extLst>
              <a:ext uri="{FF2B5EF4-FFF2-40B4-BE49-F238E27FC236}">
                <a16:creationId xmlns:a16="http://schemas.microsoft.com/office/drawing/2014/main" id="{CD8270AB-67C6-8D47-A4A8-87EAEFDC3607}"/>
              </a:ext>
            </a:extLst>
          </p:cNvPr>
          <p:cNvSpPr/>
          <p:nvPr/>
        </p:nvSpPr>
        <p:spPr>
          <a:xfrm>
            <a:off x="7351613" y="4258006"/>
            <a:ext cx="268970" cy="360218"/>
          </a:xfrm>
          <a:prstGeom prst="roundRect">
            <a:avLst/>
          </a:prstGeom>
          <a:solidFill>
            <a:srgbClr val="7F807D"/>
          </a:solidFill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4" name="Rounded Rectangle 36">
            <a:extLst>
              <a:ext uri="{FF2B5EF4-FFF2-40B4-BE49-F238E27FC236}">
                <a16:creationId xmlns:a16="http://schemas.microsoft.com/office/drawing/2014/main" id="{76D088FA-9C1E-AF44-B4C3-D206EE2BD2F0}"/>
              </a:ext>
            </a:extLst>
          </p:cNvPr>
          <p:cNvSpPr/>
          <p:nvPr/>
        </p:nvSpPr>
        <p:spPr>
          <a:xfrm>
            <a:off x="7351613" y="4866401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5" name="Rounded Rectangle 37">
            <a:extLst>
              <a:ext uri="{FF2B5EF4-FFF2-40B4-BE49-F238E27FC236}">
                <a16:creationId xmlns:a16="http://schemas.microsoft.com/office/drawing/2014/main" id="{4C5F753B-29A0-DA4E-AF53-84A4D144C823}"/>
              </a:ext>
            </a:extLst>
          </p:cNvPr>
          <p:cNvSpPr/>
          <p:nvPr/>
        </p:nvSpPr>
        <p:spPr>
          <a:xfrm>
            <a:off x="7351613" y="5470729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" name="Rounded Rectangle 39">
            <a:extLst>
              <a:ext uri="{FF2B5EF4-FFF2-40B4-BE49-F238E27FC236}">
                <a16:creationId xmlns:a16="http://schemas.microsoft.com/office/drawing/2014/main" id="{79A778A4-5A7A-D940-BAFB-71B9419F7B4F}"/>
              </a:ext>
            </a:extLst>
          </p:cNvPr>
          <p:cNvSpPr/>
          <p:nvPr/>
        </p:nvSpPr>
        <p:spPr>
          <a:xfrm>
            <a:off x="3759111" y="4873043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Rounded Rectangle 41">
            <a:extLst>
              <a:ext uri="{FF2B5EF4-FFF2-40B4-BE49-F238E27FC236}">
                <a16:creationId xmlns:a16="http://schemas.microsoft.com/office/drawing/2014/main" id="{1812CD8C-5BEE-6443-9F62-1EAC8BE48B4F}"/>
              </a:ext>
            </a:extLst>
          </p:cNvPr>
          <p:cNvSpPr/>
          <p:nvPr/>
        </p:nvSpPr>
        <p:spPr>
          <a:xfrm>
            <a:off x="4543930" y="4803413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28" name="Rounded Rectangle 42">
            <a:extLst>
              <a:ext uri="{FF2B5EF4-FFF2-40B4-BE49-F238E27FC236}">
                <a16:creationId xmlns:a16="http://schemas.microsoft.com/office/drawing/2014/main" id="{CE4D0421-EF6E-644D-84F1-4B3778AE3091}"/>
              </a:ext>
            </a:extLst>
          </p:cNvPr>
          <p:cNvSpPr/>
          <p:nvPr/>
        </p:nvSpPr>
        <p:spPr>
          <a:xfrm>
            <a:off x="8006742" y="4207850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2C619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 1</a:t>
            </a:r>
          </a:p>
        </p:txBody>
      </p:sp>
      <p:sp>
        <p:nvSpPr>
          <p:cNvPr id="29" name="Rounded Rectangle 43">
            <a:extLst>
              <a:ext uri="{FF2B5EF4-FFF2-40B4-BE49-F238E27FC236}">
                <a16:creationId xmlns:a16="http://schemas.microsoft.com/office/drawing/2014/main" id="{2523A960-F505-AE41-A0A8-FC964640182B}"/>
              </a:ext>
            </a:extLst>
          </p:cNvPr>
          <p:cNvSpPr/>
          <p:nvPr/>
        </p:nvSpPr>
        <p:spPr>
          <a:xfrm>
            <a:off x="8006741" y="4810728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2</a:t>
            </a:r>
          </a:p>
        </p:txBody>
      </p:sp>
      <p:sp>
        <p:nvSpPr>
          <p:cNvPr id="30" name="Rounded Rectangle 44">
            <a:extLst>
              <a:ext uri="{FF2B5EF4-FFF2-40B4-BE49-F238E27FC236}">
                <a16:creationId xmlns:a16="http://schemas.microsoft.com/office/drawing/2014/main" id="{513B8A70-1C28-8B41-A2C4-0F607D3F494A}"/>
              </a:ext>
            </a:extLst>
          </p:cNvPr>
          <p:cNvSpPr/>
          <p:nvPr/>
        </p:nvSpPr>
        <p:spPr>
          <a:xfrm>
            <a:off x="8006740" y="5410245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3</a:t>
            </a:r>
          </a:p>
        </p:txBody>
      </p:sp>
      <p:sp>
        <p:nvSpPr>
          <p:cNvPr id="31" name="Oval Callout 45">
            <a:extLst>
              <a:ext uri="{FF2B5EF4-FFF2-40B4-BE49-F238E27FC236}">
                <a16:creationId xmlns:a16="http://schemas.microsoft.com/office/drawing/2014/main" id="{8616B32E-08AA-8649-8959-932DBCF7CC9C}"/>
              </a:ext>
            </a:extLst>
          </p:cNvPr>
          <p:cNvSpPr/>
          <p:nvPr/>
        </p:nvSpPr>
        <p:spPr>
          <a:xfrm>
            <a:off x="3759111" y="3141510"/>
            <a:ext cx="3689439" cy="1042278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</a:rPr>
              <a:t>Require</a:t>
            </a:r>
            <a:r>
              <a:rPr lang="sv-SE" sz="1600" b="1" dirty="0">
                <a:solidFill>
                  <a:schemeClr val="bg1"/>
                </a:solidFill>
              </a:rPr>
              <a:t> same </a:t>
            </a:r>
            <a:r>
              <a:rPr lang="sv-SE" sz="1600" b="1" dirty="0" err="1">
                <a:solidFill>
                  <a:schemeClr val="bg1"/>
                </a:solidFill>
              </a:rPr>
              <a:t>reply</a:t>
            </a:r>
            <a:r>
              <a:rPr lang="sv-SE" sz="1600" b="1" dirty="0">
                <a:solidFill>
                  <a:schemeClr val="bg1"/>
                </a:solidFill>
              </a:rPr>
              <a:t> from at </a:t>
            </a:r>
            <a:r>
              <a:rPr lang="sv-SE" sz="1600" b="1" dirty="0" err="1">
                <a:solidFill>
                  <a:schemeClr val="bg1"/>
                </a:solidFill>
              </a:rPr>
              <a:t>least</a:t>
            </a:r>
            <a:r>
              <a:rPr lang="sv-SE" sz="1600" b="1" dirty="0">
                <a:solidFill>
                  <a:schemeClr val="bg1"/>
                </a:solidFill>
              </a:rPr>
              <a:t> N </a:t>
            </a:r>
            <a:r>
              <a:rPr lang="sv-SE" sz="1600" b="1" dirty="0" err="1">
                <a:solidFill>
                  <a:schemeClr val="bg1"/>
                </a:solidFill>
              </a:rPr>
              <a:t>workers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32" name="Rounded Rectangle 71">
            <a:extLst>
              <a:ext uri="{FF2B5EF4-FFF2-40B4-BE49-F238E27FC236}">
                <a16:creationId xmlns:a16="http://schemas.microsoft.com/office/drawing/2014/main" id="{96DF7BE8-0C9E-8142-BB10-1E1206EEE2EC}"/>
              </a:ext>
            </a:extLst>
          </p:cNvPr>
          <p:cNvSpPr/>
          <p:nvPr/>
        </p:nvSpPr>
        <p:spPr>
          <a:xfrm>
            <a:off x="1834592" y="481072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3914014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Common </a:t>
            </a:r>
            <a:r>
              <a:rPr lang="sv-SE" sz="2400" b="1" i="1" dirty="0" err="1">
                <a:solidFill>
                  <a:srgbClr val="FFE699"/>
                </a:solidFill>
              </a:rPr>
              <a:t>workload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patterns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Throttling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Work</a:t>
            </a:r>
            <a:r>
              <a:rPr lang="sv-SE" sz="2400" b="1" i="1" dirty="0">
                <a:solidFill>
                  <a:srgbClr val="FFE699"/>
                </a:solidFill>
              </a:rPr>
              <a:t>-pulling </a:t>
            </a:r>
            <a:r>
              <a:rPr lang="sv-SE" sz="2400" b="1" i="1" dirty="0" err="1">
                <a:solidFill>
                  <a:srgbClr val="FFE699"/>
                </a:solidFill>
              </a:rPr>
              <a:t>pattern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Dropping</a:t>
            </a:r>
            <a:r>
              <a:rPr lang="sv-SE" sz="2400" b="1" i="1" dirty="0">
                <a:solidFill>
                  <a:srgbClr val="FFE699"/>
                </a:solidFill>
              </a:rPr>
              <a:t> mailbox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215784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Throttling</a:t>
            </a:r>
            <a:r>
              <a:rPr lang="sv-SE" sz="2400" b="1" i="1" dirty="0">
                <a:solidFill>
                  <a:srgbClr val="FFE699"/>
                </a:solidFill>
              </a:rPr>
              <a:t>, the naive </a:t>
            </a:r>
            <a:r>
              <a:rPr lang="sv-SE" sz="2400" b="1" i="1" dirty="0" err="1">
                <a:solidFill>
                  <a:srgbClr val="FFE699"/>
                </a:solidFill>
              </a:rPr>
              <a:t>way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grpSp>
        <p:nvGrpSpPr>
          <p:cNvPr id="33" name="Group 17">
            <a:extLst>
              <a:ext uri="{FF2B5EF4-FFF2-40B4-BE49-F238E27FC236}">
                <a16:creationId xmlns:a16="http://schemas.microsoft.com/office/drawing/2014/main" id="{C1A8A099-96D3-0E4C-8380-725C13A11633}"/>
              </a:ext>
            </a:extLst>
          </p:cNvPr>
          <p:cNvGrpSpPr/>
          <p:nvPr/>
        </p:nvGrpSpPr>
        <p:grpSpPr>
          <a:xfrm>
            <a:off x="1931862" y="4414018"/>
            <a:ext cx="8328276" cy="376844"/>
            <a:chOff x="3256163" y="3851318"/>
            <a:chExt cx="5679673" cy="376844"/>
          </a:xfrm>
        </p:grpSpPr>
        <p:cxnSp>
          <p:nvCxnSpPr>
            <p:cNvPr id="34" name="Straight Arrow Connector 4">
              <a:extLst>
                <a:ext uri="{FF2B5EF4-FFF2-40B4-BE49-F238E27FC236}">
                  <a16:creationId xmlns:a16="http://schemas.microsoft.com/office/drawing/2014/main" id="{F84AA532-90CA-374E-A912-2122D8F9B530}"/>
                </a:ext>
              </a:extLst>
            </p:cNvPr>
            <p:cNvCxnSpPr>
              <a:stCxn id="35" idx="3"/>
            </p:cNvCxnSpPr>
            <p:nvPr/>
          </p:nvCxnSpPr>
          <p:spPr>
            <a:xfrm>
              <a:off x="3344832" y="4039741"/>
              <a:ext cx="5502334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14">
              <a:extLst>
                <a:ext uri="{FF2B5EF4-FFF2-40B4-BE49-F238E27FC236}">
                  <a16:creationId xmlns:a16="http://schemas.microsoft.com/office/drawing/2014/main" id="{A4EC8B22-18DB-6647-A848-33F0EEDA00D2}"/>
                </a:ext>
              </a:extLst>
            </p:cNvPr>
            <p:cNvSpPr/>
            <p:nvPr/>
          </p:nvSpPr>
          <p:spPr>
            <a:xfrm>
              <a:off x="3256163" y="3851319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6" name="Rectangle 16">
              <a:extLst>
                <a:ext uri="{FF2B5EF4-FFF2-40B4-BE49-F238E27FC236}">
                  <a16:creationId xmlns:a16="http://schemas.microsoft.com/office/drawing/2014/main" id="{D966FCE5-02BA-C344-8246-41B5100064C6}"/>
                </a:ext>
              </a:extLst>
            </p:cNvPr>
            <p:cNvSpPr/>
            <p:nvPr/>
          </p:nvSpPr>
          <p:spPr>
            <a:xfrm>
              <a:off x="8847167" y="3851318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7" name="Group 50">
            <a:extLst>
              <a:ext uri="{FF2B5EF4-FFF2-40B4-BE49-F238E27FC236}">
                <a16:creationId xmlns:a16="http://schemas.microsoft.com/office/drawing/2014/main" id="{47968046-C179-9D4C-A472-3FBF75B52EFA}"/>
              </a:ext>
            </a:extLst>
          </p:cNvPr>
          <p:cNvGrpSpPr/>
          <p:nvPr/>
        </p:nvGrpSpPr>
        <p:grpSpPr>
          <a:xfrm>
            <a:off x="4299619" y="4414018"/>
            <a:ext cx="3469480" cy="360218"/>
            <a:chOff x="4299619" y="4414018"/>
            <a:chExt cx="3469480" cy="360218"/>
          </a:xfrm>
        </p:grpSpPr>
        <p:sp>
          <p:nvSpPr>
            <p:cNvPr id="38" name="Rounded Rectangle 18">
              <a:extLst>
                <a:ext uri="{FF2B5EF4-FFF2-40B4-BE49-F238E27FC236}">
                  <a16:creationId xmlns:a16="http://schemas.microsoft.com/office/drawing/2014/main" id="{D3792BB3-73D3-F44A-9838-12E879B4259D}"/>
                </a:ext>
              </a:extLst>
            </p:cNvPr>
            <p:cNvSpPr/>
            <p:nvPr/>
          </p:nvSpPr>
          <p:spPr>
            <a:xfrm>
              <a:off x="4299619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9" name="Rounded Rectangle 19">
              <a:extLst>
                <a:ext uri="{FF2B5EF4-FFF2-40B4-BE49-F238E27FC236}">
                  <a16:creationId xmlns:a16="http://schemas.microsoft.com/office/drawing/2014/main" id="{895BBBF9-297A-FE44-8065-CA1013536487}"/>
                </a:ext>
              </a:extLst>
            </p:cNvPr>
            <p:cNvSpPr/>
            <p:nvPr/>
          </p:nvSpPr>
          <p:spPr>
            <a:xfrm>
              <a:off x="4936020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0" name="Rounded Rectangle 20">
              <a:extLst>
                <a:ext uri="{FF2B5EF4-FFF2-40B4-BE49-F238E27FC236}">
                  <a16:creationId xmlns:a16="http://schemas.microsoft.com/office/drawing/2014/main" id="{26CFCE33-8C72-9A46-9C64-4C8FA9F902D3}"/>
                </a:ext>
              </a:extLst>
            </p:cNvPr>
            <p:cNvSpPr/>
            <p:nvPr/>
          </p:nvSpPr>
          <p:spPr>
            <a:xfrm>
              <a:off x="5583624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1" name="Rounded Rectangle 47">
              <a:extLst>
                <a:ext uri="{FF2B5EF4-FFF2-40B4-BE49-F238E27FC236}">
                  <a16:creationId xmlns:a16="http://schemas.microsoft.com/office/drawing/2014/main" id="{8697DFF7-299B-1A4B-88C9-F6BFBB388863}"/>
                </a:ext>
              </a:extLst>
            </p:cNvPr>
            <p:cNvSpPr/>
            <p:nvPr/>
          </p:nvSpPr>
          <p:spPr>
            <a:xfrm>
              <a:off x="6216124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2" name="Rounded Rectangle 48">
              <a:extLst>
                <a:ext uri="{FF2B5EF4-FFF2-40B4-BE49-F238E27FC236}">
                  <a16:creationId xmlns:a16="http://schemas.microsoft.com/office/drawing/2014/main" id="{D42B2AB1-6AEA-2240-82D1-9482E56408BD}"/>
                </a:ext>
              </a:extLst>
            </p:cNvPr>
            <p:cNvSpPr/>
            <p:nvPr/>
          </p:nvSpPr>
          <p:spPr>
            <a:xfrm>
              <a:off x="6852525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3" name="Rounded Rectangle 49">
              <a:extLst>
                <a:ext uri="{FF2B5EF4-FFF2-40B4-BE49-F238E27FC236}">
                  <a16:creationId xmlns:a16="http://schemas.microsoft.com/office/drawing/2014/main" id="{EF4D1844-F92D-784C-B174-7EF33B38D26D}"/>
                </a:ext>
              </a:extLst>
            </p:cNvPr>
            <p:cNvSpPr/>
            <p:nvPr/>
          </p:nvSpPr>
          <p:spPr>
            <a:xfrm>
              <a:off x="7500129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Oval Callout 51">
            <a:extLst>
              <a:ext uri="{FF2B5EF4-FFF2-40B4-BE49-F238E27FC236}">
                <a16:creationId xmlns:a16="http://schemas.microsoft.com/office/drawing/2014/main" id="{03893A24-4D9B-7A4C-B61F-ACD6C7FCE6B4}"/>
              </a:ext>
            </a:extLst>
          </p:cNvPr>
          <p:cNvSpPr/>
          <p:nvPr/>
        </p:nvSpPr>
        <p:spPr>
          <a:xfrm>
            <a:off x="3561585" y="2952748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Add a delay after each message</a:t>
            </a:r>
          </a:p>
        </p:txBody>
      </p:sp>
    </p:spTree>
    <p:extLst>
      <p:ext uri="{BB962C8B-B14F-4D97-AF65-F5344CB8AC3E}">
        <p14:creationId xmlns:p14="http://schemas.microsoft.com/office/powerpoint/2010/main" val="24419662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Throttling</a:t>
            </a:r>
            <a:r>
              <a:rPr lang="sv-SE" sz="2400" b="1" i="1" dirty="0">
                <a:solidFill>
                  <a:srgbClr val="FFE699"/>
                </a:solidFill>
              </a:rPr>
              <a:t>, a </a:t>
            </a:r>
            <a:r>
              <a:rPr lang="sv-SE" sz="2400" b="1" i="1" dirty="0" err="1">
                <a:solidFill>
                  <a:srgbClr val="FFE699"/>
                </a:solidFill>
              </a:rPr>
              <a:t>better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way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grpSp>
        <p:nvGrpSpPr>
          <p:cNvPr id="16" name="Group 17">
            <a:extLst>
              <a:ext uri="{FF2B5EF4-FFF2-40B4-BE49-F238E27FC236}">
                <a16:creationId xmlns:a16="http://schemas.microsoft.com/office/drawing/2014/main" id="{F48C992A-68F7-9347-AEDF-A8415C520A60}"/>
              </a:ext>
            </a:extLst>
          </p:cNvPr>
          <p:cNvGrpSpPr/>
          <p:nvPr/>
        </p:nvGrpSpPr>
        <p:grpSpPr>
          <a:xfrm>
            <a:off x="1931862" y="4414018"/>
            <a:ext cx="8328276" cy="376846"/>
            <a:chOff x="3256163" y="3851318"/>
            <a:chExt cx="5679673" cy="376846"/>
          </a:xfrm>
        </p:grpSpPr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D1874C9C-9110-F443-98FA-CF0528405190}"/>
                </a:ext>
              </a:extLst>
            </p:cNvPr>
            <p:cNvCxnSpPr>
              <a:stCxn id="22" idx="3"/>
            </p:cNvCxnSpPr>
            <p:nvPr/>
          </p:nvCxnSpPr>
          <p:spPr>
            <a:xfrm>
              <a:off x="3344832" y="4039741"/>
              <a:ext cx="5502334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D2281DD4-A49A-0F44-8482-3F39F2AA37D4}"/>
                </a:ext>
              </a:extLst>
            </p:cNvPr>
            <p:cNvSpPr/>
            <p:nvPr/>
          </p:nvSpPr>
          <p:spPr>
            <a:xfrm>
              <a:off x="6051665" y="3851321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1F2CEEA4-459D-DC49-87BB-E92FED5100CE}"/>
                </a:ext>
              </a:extLst>
            </p:cNvPr>
            <p:cNvSpPr/>
            <p:nvPr/>
          </p:nvSpPr>
          <p:spPr>
            <a:xfrm>
              <a:off x="4653914" y="3851320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452F490D-2A7A-2B43-AA16-750001C0911F}"/>
                </a:ext>
              </a:extLst>
            </p:cNvPr>
            <p:cNvSpPr/>
            <p:nvPr/>
          </p:nvSpPr>
          <p:spPr>
            <a:xfrm>
              <a:off x="7449415" y="3851319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FC2A9319-7E6B-6B4B-B4BD-E8B701D75DB1}"/>
                </a:ext>
              </a:extLst>
            </p:cNvPr>
            <p:cNvSpPr/>
            <p:nvPr/>
          </p:nvSpPr>
          <p:spPr>
            <a:xfrm>
              <a:off x="3256163" y="3851319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DF30C0EB-AFA1-524F-9522-00DFCA99E584}"/>
                </a:ext>
              </a:extLst>
            </p:cNvPr>
            <p:cNvSpPr/>
            <p:nvPr/>
          </p:nvSpPr>
          <p:spPr>
            <a:xfrm>
              <a:off x="8847167" y="3851318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76757CC5-5019-6E40-987F-B916D42A84E7}"/>
              </a:ext>
            </a:extLst>
          </p:cNvPr>
          <p:cNvGrpSpPr/>
          <p:nvPr/>
        </p:nvGrpSpPr>
        <p:grpSpPr>
          <a:xfrm>
            <a:off x="4210418" y="4414018"/>
            <a:ext cx="984731" cy="360218"/>
            <a:chOff x="4831252" y="3851318"/>
            <a:chExt cx="984731" cy="360218"/>
          </a:xfrm>
        </p:grpSpPr>
        <p:sp>
          <p:nvSpPr>
            <p:cNvPr id="25" name="Rounded Rectangle 18">
              <a:extLst>
                <a:ext uri="{FF2B5EF4-FFF2-40B4-BE49-F238E27FC236}">
                  <a16:creationId xmlns:a16="http://schemas.microsoft.com/office/drawing/2014/main" id="{41C3EB31-33F4-6040-9B82-75612AE3C4AA}"/>
                </a:ext>
              </a:extLst>
            </p:cNvPr>
            <p:cNvSpPr/>
            <p:nvPr/>
          </p:nvSpPr>
          <p:spPr>
            <a:xfrm>
              <a:off x="4831252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26" name="Rounded Rectangle 19">
              <a:extLst>
                <a:ext uri="{FF2B5EF4-FFF2-40B4-BE49-F238E27FC236}">
                  <a16:creationId xmlns:a16="http://schemas.microsoft.com/office/drawing/2014/main" id="{CC0BA380-40F0-2C48-8ED0-A45C7F35E9A3}"/>
                </a:ext>
              </a:extLst>
            </p:cNvPr>
            <p:cNvSpPr/>
            <p:nvPr/>
          </p:nvSpPr>
          <p:spPr>
            <a:xfrm>
              <a:off x="5189374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27" name="Rounded Rectangle 20">
              <a:extLst>
                <a:ext uri="{FF2B5EF4-FFF2-40B4-BE49-F238E27FC236}">
                  <a16:creationId xmlns:a16="http://schemas.microsoft.com/office/drawing/2014/main" id="{A9ADA2DD-4549-F347-B65B-5DE99E541A10}"/>
                </a:ext>
              </a:extLst>
            </p:cNvPr>
            <p:cNvSpPr/>
            <p:nvPr/>
          </p:nvSpPr>
          <p:spPr>
            <a:xfrm>
              <a:off x="5547013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5">
            <a:extLst>
              <a:ext uri="{FF2B5EF4-FFF2-40B4-BE49-F238E27FC236}">
                <a16:creationId xmlns:a16="http://schemas.microsoft.com/office/drawing/2014/main" id="{388DC594-877A-6448-A44C-64E9546DCA75}"/>
              </a:ext>
            </a:extLst>
          </p:cNvPr>
          <p:cNvGrpSpPr/>
          <p:nvPr/>
        </p:nvGrpSpPr>
        <p:grpSpPr>
          <a:xfrm>
            <a:off x="6254386" y="4414018"/>
            <a:ext cx="984731" cy="360218"/>
            <a:chOff x="6229003" y="3851318"/>
            <a:chExt cx="984731" cy="360218"/>
          </a:xfrm>
        </p:grpSpPr>
        <p:sp>
          <p:nvSpPr>
            <p:cNvPr id="29" name="Rounded Rectangle 21">
              <a:extLst>
                <a:ext uri="{FF2B5EF4-FFF2-40B4-BE49-F238E27FC236}">
                  <a16:creationId xmlns:a16="http://schemas.microsoft.com/office/drawing/2014/main" id="{87538DA4-D43C-FC4B-A137-7F407196AD1A}"/>
                </a:ext>
              </a:extLst>
            </p:cNvPr>
            <p:cNvSpPr/>
            <p:nvPr/>
          </p:nvSpPr>
          <p:spPr>
            <a:xfrm>
              <a:off x="6229003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0" name="Rounded Rectangle 22">
              <a:extLst>
                <a:ext uri="{FF2B5EF4-FFF2-40B4-BE49-F238E27FC236}">
                  <a16:creationId xmlns:a16="http://schemas.microsoft.com/office/drawing/2014/main" id="{355AA64B-1537-9845-946C-6F4ED02629DF}"/>
                </a:ext>
              </a:extLst>
            </p:cNvPr>
            <p:cNvSpPr/>
            <p:nvPr/>
          </p:nvSpPr>
          <p:spPr>
            <a:xfrm>
              <a:off x="6587125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1" name="Rounded Rectangle 23">
              <a:extLst>
                <a:ext uri="{FF2B5EF4-FFF2-40B4-BE49-F238E27FC236}">
                  <a16:creationId xmlns:a16="http://schemas.microsoft.com/office/drawing/2014/main" id="{48723E9F-30C8-0A44-92CF-AD1A60E857B1}"/>
                </a:ext>
              </a:extLst>
            </p:cNvPr>
            <p:cNvSpPr/>
            <p:nvPr/>
          </p:nvSpPr>
          <p:spPr>
            <a:xfrm>
              <a:off x="6944764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27">
            <a:extLst>
              <a:ext uri="{FF2B5EF4-FFF2-40B4-BE49-F238E27FC236}">
                <a16:creationId xmlns:a16="http://schemas.microsoft.com/office/drawing/2014/main" id="{87A32905-BE93-1E45-A6CF-85F990C50070}"/>
              </a:ext>
            </a:extLst>
          </p:cNvPr>
          <p:cNvGrpSpPr/>
          <p:nvPr/>
        </p:nvGrpSpPr>
        <p:grpSpPr>
          <a:xfrm>
            <a:off x="8314255" y="4414018"/>
            <a:ext cx="984731" cy="360218"/>
            <a:chOff x="6229003" y="3851318"/>
            <a:chExt cx="984731" cy="360218"/>
          </a:xfrm>
        </p:grpSpPr>
        <p:sp>
          <p:nvSpPr>
            <p:cNvPr id="45" name="Rounded Rectangle 28">
              <a:extLst>
                <a:ext uri="{FF2B5EF4-FFF2-40B4-BE49-F238E27FC236}">
                  <a16:creationId xmlns:a16="http://schemas.microsoft.com/office/drawing/2014/main" id="{73B20F9D-9935-AC4A-90A6-85F9B2685D2E}"/>
                </a:ext>
              </a:extLst>
            </p:cNvPr>
            <p:cNvSpPr/>
            <p:nvPr/>
          </p:nvSpPr>
          <p:spPr>
            <a:xfrm>
              <a:off x="6229003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6" name="Rounded Rectangle 29">
              <a:extLst>
                <a:ext uri="{FF2B5EF4-FFF2-40B4-BE49-F238E27FC236}">
                  <a16:creationId xmlns:a16="http://schemas.microsoft.com/office/drawing/2014/main" id="{56D7EE18-045D-DB49-8033-B7B58B9F11B3}"/>
                </a:ext>
              </a:extLst>
            </p:cNvPr>
            <p:cNvSpPr/>
            <p:nvPr/>
          </p:nvSpPr>
          <p:spPr>
            <a:xfrm>
              <a:off x="6587125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7" name="Rounded Rectangle 30">
              <a:extLst>
                <a:ext uri="{FF2B5EF4-FFF2-40B4-BE49-F238E27FC236}">
                  <a16:creationId xmlns:a16="http://schemas.microsoft.com/office/drawing/2014/main" id="{6F7FCDE6-BD47-0748-AAF3-AB60B3336A87}"/>
                </a:ext>
              </a:extLst>
            </p:cNvPr>
            <p:cNvSpPr/>
            <p:nvPr/>
          </p:nvSpPr>
          <p:spPr>
            <a:xfrm>
              <a:off x="6944764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Oval Callout 26">
            <a:extLst>
              <a:ext uri="{FF2B5EF4-FFF2-40B4-BE49-F238E27FC236}">
                <a16:creationId xmlns:a16="http://schemas.microsoft.com/office/drawing/2014/main" id="{2856A4DB-2EA1-D047-A4C7-EF8F696215AE}"/>
              </a:ext>
            </a:extLst>
          </p:cNvPr>
          <p:cNvSpPr/>
          <p:nvPr/>
        </p:nvSpPr>
        <p:spPr>
          <a:xfrm>
            <a:off x="2537515" y="2952748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Limit messages per time slice</a:t>
            </a:r>
          </a:p>
        </p:txBody>
      </p:sp>
    </p:spTree>
    <p:extLst>
      <p:ext uri="{BB962C8B-B14F-4D97-AF65-F5344CB8AC3E}">
        <p14:creationId xmlns:p14="http://schemas.microsoft.com/office/powerpoint/2010/main" val="41244112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>
          <a:xfrm>
            <a:off x="4352252" y="4029178"/>
            <a:ext cx="459734" cy="1145356"/>
          </a:xfrm>
          <a:prstGeom prst="ellipse">
            <a:avLst/>
          </a:prstGeom>
          <a:solidFill>
            <a:srgbClr val="FF493E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ounded Rectangle 4"/>
          <p:cNvSpPr/>
          <p:nvPr/>
        </p:nvSpPr>
        <p:spPr>
          <a:xfrm>
            <a:off x="6707571" y="4170581"/>
            <a:ext cx="1414536" cy="862551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Actor</a:t>
            </a:r>
          </a:p>
        </p:txBody>
      </p:sp>
      <p:sp>
        <p:nvSpPr>
          <p:cNvPr id="7" name="Can 6"/>
          <p:cNvSpPr/>
          <p:nvPr/>
        </p:nvSpPr>
        <p:spPr>
          <a:xfrm rot="5400000">
            <a:off x="5526893" y="3375729"/>
            <a:ext cx="514191" cy="2452257"/>
          </a:xfrm>
          <a:prstGeom prst="can">
            <a:avLst>
              <a:gd name="adj" fmla="val 44499"/>
            </a:avLst>
          </a:prstGeom>
          <a:solidFill>
            <a:srgbClr val="43BFF7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sv-SE" b="1" dirty="0"/>
              <a:t>Mailbox</a:t>
            </a:r>
          </a:p>
        </p:txBody>
      </p:sp>
      <p:cxnSp>
        <p:nvCxnSpPr>
          <p:cNvPr id="13" name="Elbow Connector 12"/>
          <p:cNvCxnSpPr>
            <a:endCxn id="7" idx="3"/>
          </p:cNvCxnSpPr>
          <p:nvPr/>
        </p:nvCxnSpPr>
        <p:spPr>
          <a:xfrm>
            <a:off x="3172120" y="4601856"/>
            <a:ext cx="1385740" cy="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6383933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39021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694109" y="4423792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730505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 rot="1490643">
            <a:off x="4296113" y="51160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 rot="18489460">
            <a:off x="4239552" y="5645518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" name="Platshållare för innehåll 2">
            <a:extLst>
              <a:ext uri="{FF2B5EF4-FFF2-40B4-BE49-F238E27FC236}">
                <a16:creationId xmlns:a16="http://schemas.microsoft.com/office/drawing/2014/main" id="{1C10F6BF-075C-A723-B124-81BB3F62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Bounded</a:t>
            </a:r>
            <a:r>
              <a:rPr lang="sv-SE" sz="2400" b="1" i="1" dirty="0">
                <a:solidFill>
                  <a:srgbClr val="FFE699"/>
                </a:solidFill>
              </a:rPr>
              <a:t> Mailbox</a:t>
            </a: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0E0F7498-E71B-2102-A904-97E8FD6B5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839377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707571" y="4170581"/>
            <a:ext cx="1414536" cy="862551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Actor</a:t>
            </a:r>
          </a:p>
        </p:txBody>
      </p:sp>
      <p:sp>
        <p:nvSpPr>
          <p:cNvPr id="2" name="Oval 1"/>
          <p:cNvSpPr/>
          <p:nvPr/>
        </p:nvSpPr>
        <p:spPr>
          <a:xfrm>
            <a:off x="6614695" y="4029178"/>
            <a:ext cx="459734" cy="1145356"/>
          </a:xfrm>
          <a:prstGeom prst="ellipse">
            <a:avLst/>
          </a:prstGeom>
          <a:solidFill>
            <a:srgbClr val="FF493E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Can 6"/>
          <p:cNvSpPr/>
          <p:nvPr/>
        </p:nvSpPr>
        <p:spPr>
          <a:xfrm rot="5400000">
            <a:off x="5526893" y="3375729"/>
            <a:ext cx="514191" cy="2452257"/>
          </a:xfrm>
          <a:prstGeom prst="can">
            <a:avLst>
              <a:gd name="adj" fmla="val 44499"/>
            </a:avLst>
          </a:prstGeom>
          <a:solidFill>
            <a:srgbClr val="43BFF7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sv-SE" b="1" dirty="0"/>
              <a:t>Mailbox</a:t>
            </a:r>
          </a:p>
        </p:txBody>
      </p:sp>
      <p:cxnSp>
        <p:nvCxnSpPr>
          <p:cNvPr id="13" name="Elbow Connector 12"/>
          <p:cNvCxnSpPr>
            <a:endCxn id="7" idx="3"/>
          </p:cNvCxnSpPr>
          <p:nvPr/>
        </p:nvCxnSpPr>
        <p:spPr>
          <a:xfrm>
            <a:off x="3172120" y="4601856"/>
            <a:ext cx="1385740" cy="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6383933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39021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694109" y="4423792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730505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 rot="1490643">
            <a:off x="6677921" y="5116046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 rot="18489460">
            <a:off x="6621360" y="564551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98D744F-ECC3-AD63-7BD9-2C6186C0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Bounded</a:t>
            </a:r>
            <a:r>
              <a:rPr lang="sv-SE" sz="2400" b="1" i="1" dirty="0">
                <a:solidFill>
                  <a:srgbClr val="FFE699"/>
                </a:solidFill>
              </a:rPr>
              <a:t> Mailbox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E0A117E0-E4DB-59EB-0560-D057B07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373346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Work</a:t>
            </a:r>
            <a:r>
              <a:rPr lang="sv-SE" sz="2400" b="1" i="1" dirty="0">
                <a:solidFill>
                  <a:srgbClr val="FFE699"/>
                </a:solidFill>
              </a:rPr>
              <a:t> pulling </a:t>
            </a:r>
            <a:r>
              <a:rPr lang="sv-SE" sz="2400" b="1" i="1" dirty="0" err="1">
                <a:solidFill>
                  <a:srgbClr val="FFE699"/>
                </a:solidFill>
              </a:rPr>
              <a:t>pattern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4" name="Rounded Rectangle 4">
            <a:extLst>
              <a:ext uri="{FF2B5EF4-FFF2-40B4-BE49-F238E27FC236}">
                <a16:creationId xmlns:a16="http://schemas.microsoft.com/office/drawing/2014/main" id="{6CAFEA64-59F6-974A-BF44-0E1AB1062ED1}"/>
              </a:ext>
            </a:extLst>
          </p:cNvPr>
          <p:cNvSpPr/>
          <p:nvPr/>
        </p:nvSpPr>
        <p:spPr>
          <a:xfrm>
            <a:off x="7377267" y="3293864"/>
            <a:ext cx="1414536" cy="1393775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Worker 1</a:t>
            </a:r>
          </a:p>
        </p:txBody>
      </p:sp>
      <p:sp>
        <p:nvSpPr>
          <p:cNvPr id="35" name="Rounded Rectangle 5">
            <a:extLst>
              <a:ext uri="{FF2B5EF4-FFF2-40B4-BE49-F238E27FC236}">
                <a16:creationId xmlns:a16="http://schemas.microsoft.com/office/drawing/2014/main" id="{5FC561E9-9850-1E46-B2BC-2550547BBCE4}"/>
              </a:ext>
            </a:extLst>
          </p:cNvPr>
          <p:cNvSpPr/>
          <p:nvPr/>
        </p:nvSpPr>
        <p:spPr>
          <a:xfrm>
            <a:off x="3411279" y="3293864"/>
            <a:ext cx="1414536" cy="2947480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Producer</a:t>
            </a:r>
          </a:p>
        </p:txBody>
      </p:sp>
      <p:sp>
        <p:nvSpPr>
          <p:cNvPr id="36" name="Freeform 41">
            <a:extLst>
              <a:ext uri="{FF2B5EF4-FFF2-40B4-BE49-F238E27FC236}">
                <a16:creationId xmlns:a16="http://schemas.microsoft.com/office/drawing/2014/main" id="{6A56868A-AEF7-2746-A858-05FCE66051CF}"/>
              </a:ext>
            </a:extLst>
          </p:cNvPr>
          <p:cNvSpPr/>
          <p:nvPr/>
        </p:nvSpPr>
        <p:spPr>
          <a:xfrm>
            <a:off x="4999740" y="3804715"/>
            <a:ext cx="2225254" cy="360219"/>
          </a:xfrm>
          <a:custGeom>
            <a:avLst/>
            <a:gdLst>
              <a:gd name="connsiteX0" fmla="*/ 0 w 2225254"/>
              <a:gd name="connsiteY0" fmla="*/ 0 h 360219"/>
              <a:gd name="connsiteX1" fmla="*/ 1912333 w 2225254"/>
              <a:gd name="connsiteY1" fmla="*/ 0 h 360219"/>
              <a:gd name="connsiteX2" fmla="*/ 1912333 w 2225254"/>
              <a:gd name="connsiteY2" fmla="*/ 1 h 360219"/>
              <a:gd name="connsiteX3" fmla="*/ 2225254 w 2225254"/>
              <a:gd name="connsiteY3" fmla="*/ 180110 h 360219"/>
              <a:gd name="connsiteX4" fmla="*/ 1912333 w 2225254"/>
              <a:gd name="connsiteY4" fmla="*/ 360219 h 360219"/>
              <a:gd name="connsiteX5" fmla="*/ 1912333 w 2225254"/>
              <a:gd name="connsiteY5" fmla="*/ 360218 h 360219"/>
              <a:gd name="connsiteX6" fmla="*/ 0 w 2225254"/>
              <a:gd name="connsiteY6" fmla="*/ 360218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5254" h="360219">
                <a:moveTo>
                  <a:pt x="0" y="0"/>
                </a:moveTo>
                <a:lnTo>
                  <a:pt x="1912333" y="0"/>
                </a:lnTo>
                <a:lnTo>
                  <a:pt x="1912333" y="1"/>
                </a:lnTo>
                <a:lnTo>
                  <a:pt x="2225254" y="180110"/>
                </a:lnTo>
                <a:lnTo>
                  <a:pt x="1912333" y="360219"/>
                </a:lnTo>
                <a:lnTo>
                  <a:pt x="1912333" y="360218"/>
                </a:lnTo>
                <a:lnTo>
                  <a:pt x="0" y="36021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to be done</a:t>
            </a:r>
          </a:p>
        </p:txBody>
      </p:sp>
      <p:sp>
        <p:nvSpPr>
          <p:cNvPr id="37" name="Freeform 40">
            <a:extLst>
              <a:ext uri="{FF2B5EF4-FFF2-40B4-BE49-F238E27FC236}">
                <a16:creationId xmlns:a16="http://schemas.microsoft.com/office/drawing/2014/main" id="{7B1260B1-E7F5-BC49-9024-0B063B18F212}"/>
              </a:ext>
            </a:extLst>
          </p:cNvPr>
          <p:cNvSpPr/>
          <p:nvPr/>
        </p:nvSpPr>
        <p:spPr>
          <a:xfrm>
            <a:off x="5010566" y="3345185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Send work</a:t>
            </a:r>
          </a:p>
        </p:txBody>
      </p:sp>
      <p:sp>
        <p:nvSpPr>
          <p:cNvPr id="38" name="Rounded Rectangle 43">
            <a:extLst>
              <a:ext uri="{FF2B5EF4-FFF2-40B4-BE49-F238E27FC236}">
                <a16:creationId xmlns:a16="http://schemas.microsoft.com/office/drawing/2014/main" id="{A6E8910E-EA62-244D-85A9-D97D5EC01B0C}"/>
              </a:ext>
            </a:extLst>
          </p:cNvPr>
          <p:cNvSpPr/>
          <p:nvPr/>
        </p:nvSpPr>
        <p:spPr>
          <a:xfrm>
            <a:off x="7366441" y="4857844"/>
            <a:ext cx="1414536" cy="1383500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Worker 2</a:t>
            </a:r>
          </a:p>
        </p:txBody>
      </p:sp>
      <p:sp>
        <p:nvSpPr>
          <p:cNvPr id="39" name="Freeform 45">
            <a:extLst>
              <a:ext uri="{FF2B5EF4-FFF2-40B4-BE49-F238E27FC236}">
                <a16:creationId xmlns:a16="http://schemas.microsoft.com/office/drawing/2014/main" id="{01448F9C-D84C-5849-A948-8058373A9333}"/>
              </a:ext>
            </a:extLst>
          </p:cNvPr>
          <p:cNvSpPr/>
          <p:nvPr/>
        </p:nvSpPr>
        <p:spPr>
          <a:xfrm>
            <a:off x="4988914" y="5368694"/>
            <a:ext cx="2225254" cy="360219"/>
          </a:xfrm>
          <a:custGeom>
            <a:avLst/>
            <a:gdLst>
              <a:gd name="connsiteX0" fmla="*/ 0 w 2225254"/>
              <a:gd name="connsiteY0" fmla="*/ 0 h 360219"/>
              <a:gd name="connsiteX1" fmla="*/ 1912333 w 2225254"/>
              <a:gd name="connsiteY1" fmla="*/ 0 h 360219"/>
              <a:gd name="connsiteX2" fmla="*/ 1912333 w 2225254"/>
              <a:gd name="connsiteY2" fmla="*/ 1 h 360219"/>
              <a:gd name="connsiteX3" fmla="*/ 2225254 w 2225254"/>
              <a:gd name="connsiteY3" fmla="*/ 180110 h 360219"/>
              <a:gd name="connsiteX4" fmla="*/ 1912333 w 2225254"/>
              <a:gd name="connsiteY4" fmla="*/ 360219 h 360219"/>
              <a:gd name="connsiteX5" fmla="*/ 1912333 w 2225254"/>
              <a:gd name="connsiteY5" fmla="*/ 360218 h 360219"/>
              <a:gd name="connsiteX6" fmla="*/ 0 w 2225254"/>
              <a:gd name="connsiteY6" fmla="*/ 360218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5254" h="360219">
                <a:moveTo>
                  <a:pt x="0" y="0"/>
                </a:moveTo>
                <a:lnTo>
                  <a:pt x="1912333" y="0"/>
                </a:lnTo>
                <a:lnTo>
                  <a:pt x="1912333" y="1"/>
                </a:lnTo>
                <a:lnTo>
                  <a:pt x="2225254" y="180110"/>
                </a:lnTo>
                <a:lnTo>
                  <a:pt x="1912333" y="360219"/>
                </a:lnTo>
                <a:lnTo>
                  <a:pt x="1912333" y="360218"/>
                </a:lnTo>
                <a:lnTo>
                  <a:pt x="0" y="36021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to be done</a:t>
            </a:r>
          </a:p>
        </p:txBody>
      </p:sp>
      <p:sp>
        <p:nvSpPr>
          <p:cNvPr id="40" name="Freeform 46">
            <a:extLst>
              <a:ext uri="{FF2B5EF4-FFF2-40B4-BE49-F238E27FC236}">
                <a16:creationId xmlns:a16="http://schemas.microsoft.com/office/drawing/2014/main" id="{858F554F-8FAF-D440-ABB4-9F64645CCB9C}"/>
              </a:ext>
            </a:extLst>
          </p:cNvPr>
          <p:cNvSpPr/>
          <p:nvPr/>
        </p:nvSpPr>
        <p:spPr>
          <a:xfrm>
            <a:off x="4999740" y="4909164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Send work</a:t>
            </a:r>
          </a:p>
        </p:txBody>
      </p:sp>
      <p:sp>
        <p:nvSpPr>
          <p:cNvPr id="41" name="Freeform 14">
            <a:extLst>
              <a:ext uri="{FF2B5EF4-FFF2-40B4-BE49-F238E27FC236}">
                <a16:creationId xmlns:a16="http://schemas.microsoft.com/office/drawing/2014/main" id="{0ED185FD-8625-0043-9B23-BB2C001E1F99}"/>
              </a:ext>
            </a:extLst>
          </p:cNvPr>
          <p:cNvSpPr/>
          <p:nvPr/>
        </p:nvSpPr>
        <p:spPr>
          <a:xfrm>
            <a:off x="5005153" y="4262618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Done</a:t>
            </a:r>
          </a:p>
        </p:txBody>
      </p:sp>
      <p:sp>
        <p:nvSpPr>
          <p:cNvPr id="42" name="Freeform 16">
            <a:extLst>
              <a:ext uri="{FF2B5EF4-FFF2-40B4-BE49-F238E27FC236}">
                <a16:creationId xmlns:a16="http://schemas.microsoft.com/office/drawing/2014/main" id="{50A77855-7417-ED42-A2D9-A3C79A5B5630}"/>
              </a:ext>
            </a:extLst>
          </p:cNvPr>
          <p:cNvSpPr/>
          <p:nvPr/>
        </p:nvSpPr>
        <p:spPr>
          <a:xfrm>
            <a:off x="4994327" y="5826597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Done</a:t>
            </a:r>
          </a:p>
        </p:txBody>
      </p:sp>
    </p:spTree>
    <p:extLst>
      <p:ext uri="{BB962C8B-B14F-4D97-AF65-F5344CB8AC3E}">
        <p14:creationId xmlns:p14="http://schemas.microsoft.com/office/powerpoint/2010/main" val="5013740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87932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6600" dirty="0" err="1">
                <a:latin typeface="Arial Rounded MT Bold" panose="020F0704030504030204" pitchFamily="34" charset="77"/>
              </a:rPr>
              <a:t>Remote</a:t>
            </a:r>
            <a:r>
              <a:rPr lang="sv-SE" sz="6600" dirty="0">
                <a:latin typeface="Arial Rounded MT Bold" panose="020F0704030504030204" pitchFamily="34" charset="77"/>
              </a:rPr>
              <a:t> </a:t>
            </a:r>
            <a:r>
              <a:rPr lang="sv-SE" sz="6600" dirty="0" err="1">
                <a:latin typeface="Arial Rounded MT Bold" panose="020F0704030504030204" pitchFamily="34" charset="77"/>
              </a:rPr>
              <a:t>Actors</a:t>
            </a:r>
            <a:endParaRPr lang="sv-SE" sz="6600" dirty="0">
              <a:latin typeface="Arial Rounded MT Bold" panose="020F0704030504030204" pitchFamily="34" charset="7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</a:t>
            </a:r>
            <a:endParaRPr lang="sv-SE" b="1" dirty="0">
              <a:solidFill>
                <a:srgbClr val="FFE699"/>
              </a:solidFill>
            </a:endParaRPr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79639DB3-9B84-5667-8CF4-C721C98C4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886" y="2504159"/>
            <a:ext cx="1172409" cy="147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6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elektronik, visa&#10;&#10;Automatiskt genererad beskrivning">
            <a:extLst>
              <a:ext uri="{FF2B5EF4-FFF2-40B4-BE49-F238E27FC236}">
                <a16:creationId xmlns:a16="http://schemas.microsoft.com/office/drawing/2014/main" id="{9A3AD66E-10E0-72D6-1C90-946D8DA09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72077"/>
            <a:ext cx="7772400" cy="251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309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mote">
            <a:extLst>
              <a:ext uri="{FF2B5EF4-FFF2-40B4-BE49-F238E27FC236}">
                <a16:creationId xmlns:a16="http://schemas.microsoft.com/office/drawing/2014/main" id="{01122CE1-A56C-3F21-6B4F-594BA8E8E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6" b="53149"/>
          <a:stretch/>
        </p:blipFill>
        <p:spPr bwMode="auto">
          <a:xfrm>
            <a:off x="931862" y="2063750"/>
            <a:ext cx="10328275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9671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mote">
            <a:extLst>
              <a:ext uri="{FF2B5EF4-FFF2-40B4-BE49-F238E27FC236}">
                <a16:creationId xmlns:a16="http://schemas.microsoft.com/office/drawing/2014/main" id="{01122CE1-A56C-3F21-6B4F-594BA8E8E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0"/>
            <a:ext cx="10328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611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Arial Rounded MT Bold" panose="020F0704030504030204" pitchFamily="34" charset="77"/>
              </a:rPr>
              <a:t>Chat Demo</a:t>
            </a:r>
          </a:p>
        </p:txBody>
      </p:sp>
    </p:spTree>
    <p:extLst>
      <p:ext uri="{BB962C8B-B14F-4D97-AF65-F5344CB8AC3E}">
        <p14:creationId xmlns:p14="http://schemas.microsoft.com/office/powerpoint/2010/main" val="121785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Location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Transparency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Set </a:t>
            </a:r>
            <a:r>
              <a:rPr lang="sv-SE" sz="2400" b="1" i="1" dirty="0" err="1">
                <a:solidFill>
                  <a:srgbClr val="FFE699"/>
                </a:solidFill>
              </a:rPr>
              <a:t>up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Serialization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Json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Protobuf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Walkthrough</a:t>
            </a:r>
            <a:r>
              <a:rPr lang="sv-SE" sz="2400" b="1" i="1" dirty="0">
                <a:solidFill>
                  <a:srgbClr val="FFE699"/>
                </a:solidFill>
              </a:rPr>
              <a:t> Chat </a:t>
            </a:r>
            <a:r>
              <a:rPr lang="sv-SE" sz="2400" b="1" i="1" dirty="0" err="1">
                <a:solidFill>
                  <a:srgbClr val="FFE699"/>
                </a:solidFill>
              </a:rPr>
              <a:t>example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Kinds, </a:t>
            </a:r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Spawn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297230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oto.Remote">
            <a:extLst>
              <a:ext uri="{FF2B5EF4-FFF2-40B4-BE49-F238E27FC236}">
                <a16:creationId xmlns:a16="http://schemas.microsoft.com/office/drawing/2014/main" id="{6A51BA96-7F28-8B9A-567C-63AF0621C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900"/>
            <a:ext cx="12192000" cy="388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7502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Arial Rounded MT Bold" panose="020F0704030504030204" pitchFamily="34" charset="77"/>
              </a:rPr>
              <a:t>Remote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Spawn</a:t>
            </a:r>
            <a:r>
              <a:rPr lang="sv-SE" sz="4000" i="1" dirty="0">
                <a:latin typeface="Arial Rounded MT Bold" panose="020F0704030504030204" pitchFamily="34" charset="77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7976636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06E7DF6C-0E64-FA64-4A08-A4E3C85A4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22" y="1387475"/>
            <a:ext cx="10177155" cy="408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690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87932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6600" dirty="0">
                <a:latin typeface="Arial Rounded MT Bold" panose="020F0704030504030204" pitchFamily="34" charset="77"/>
              </a:rPr>
              <a:t>Virtual Actors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86" y="2504159"/>
            <a:ext cx="1172409" cy="14755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Always Exists, Never Fails</a:t>
            </a:r>
            <a:endParaRPr lang="sv-SE" b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0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ruta 1">
            <a:extLst>
              <a:ext uri="{FF2B5EF4-FFF2-40B4-BE49-F238E27FC236}">
                <a16:creationId xmlns:a16="http://schemas.microsoft.com/office/drawing/2014/main" id="{3D6070C2-3BF4-254F-B23B-08227526729D}"/>
              </a:ext>
            </a:extLst>
          </p:cNvPr>
          <p:cNvSpPr txBox="1"/>
          <p:nvPr/>
        </p:nvSpPr>
        <p:spPr>
          <a:xfrm>
            <a:off x="2473666" y="2274838"/>
            <a:ext cx="72446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2400" b="1" i="1">
                <a:solidFill>
                  <a:srgbClr val="FFE699"/>
                </a:solidFill>
              </a:defRPr>
            </a:lvl1pPr>
          </a:lstStyle>
          <a:p>
            <a:pPr algn="l"/>
            <a:r>
              <a:rPr lang="sv-SE" dirty="0" err="1"/>
              <a:t>Virtual</a:t>
            </a:r>
            <a:r>
              <a:rPr lang="sv-SE" dirty="0"/>
              <a:t> </a:t>
            </a:r>
            <a:r>
              <a:rPr lang="sv-SE" dirty="0" err="1"/>
              <a:t>actors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:</a:t>
            </a:r>
          </a:p>
          <a:p>
            <a:pPr algn="l"/>
            <a:endParaRPr lang="sv-S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Virtually</a:t>
            </a:r>
            <a:r>
              <a:rPr lang="sv-SE" dirty="0"/>
              <a:t> </a:t>
            </a:r>
            <a:r>
              <a:rPr lang="sv-SE" dirty="0" err="1"/>
              <a:t>always</a:t>
            </a:r>
            <a:r>
              <a:rPr lang="sv-SE" dirty="0"/>
              <a:t> </a:t>
            </a:r>
            <a:r>
              <a:rPr lang="sv-SE" dirty="0" err="1"/>
              <a:t>existing</a:t>
            </a:r>
            <a:endParaRPr lang="sv-S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Addressed</a:t>
            </a:r>
            <a:r>
              <a:rPr lang="sv-SE" dirty="0"/>
              <a:t> via ”</a:t>
            </a:r>
            <a:r>
              <a:rPr lang="sv-SE" dirty="0" err="1"/>
              <a:t>Identity</a:t>
            </a:r>
            <a:r>
              <a:rPr lang="sv-SE" dirty="0"/>
              <a:t>” and ”Kind”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Request</a:t>
            </a:r>
            <a:r>
              <a:rPr lang="sv-SE" dirty="0"/>
              <a:t> </a:t>
            </a:r>
            <a:r>
              <a:rPr lang="sv-SE" dirty="0" err="1"/>
              <a:t>Response</a:t>
            </a:r>
            <a:r>
              <a:rPr lang="sv-SE" dirty="0"/>
              <a:t> driven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Built</a:t>
            </a:r>
            <a:r>
              <a:rPr lang="sv-SE" dirty="0"/>
              <a:t> </a:t>
            </a:r>
            <a:r>
              <a:rPr lang="sv-SE" dirty="0" err="1"/>
              <a:t>ontop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plain</a:t>
            </a:r>
            <a:r>
              <a:rPr lang="sv-SE" dirty="0"/>
              <a:t> </a:t>
            </a:r>
            <a:r>
              <a:rPr lang="sv-SE" dirty="0" err="1"/>
              <a:t>actors</a:t>
            </a:r>
            <a:endParaRPr lang="sv-SE" dirty="0"/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B173DB78-4832-8369-755C-D56B49CB0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/>
              <a:t>Virtual</a:t>
            </a:r>
            <a:r>
              <a:rPr lang="sv-SE" dirty="0"/>
              <a:t> </a:t>
            </a:r>
            <a:r>
              <a:rPr lang="sv-SE" dirty="0" err="1"/>
              <a:t>Actors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148995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22" name="Rounded Rectangle 68">
            <a:extLst>
              <a:ext uri="{FF2B5EF4-FFF2-40B4-BE49-F238E27FC236}">
                <a16:creationId xmlns:a16="http://schemas.microsoft.com/office/drawing/2014/main" id="{1F80BC4A-4A1B-70A5-CB3A-6741AEB0361B}"/>
              </a:ext>
            </a:extLst>
          </p:cNvPr>
          <p:cNvSpPr/>
          <p:nvPr/>
        </p:nvSpPr>
        <p:spPr>
          <a:xfrm>
            <a:off x="1499326" y="1065102"/>
            <a:ext cx="10108474" cy="1938992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is a ”Cluster”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all </a:t>
            </a:r>
            <a:r>
              <a:rPr lang="sv-SE" sz="2400" b="1" i="1" dirty="0" err="1">
                <a:solidFill>
                  <a:srgbClr val="FFE699"/>
                </a:solidFill>
              </a:rPr>
              <a:t>connected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via </a:t>
            </a:r>
            <a:r>
              <a:rPr lang="sv-SE" sz="2400" b="1" i="1" dirty="0" err="1">
                <a:solidFill>
                  <a:srgbClr val="FFE699"/>
                </a:solidFill>
              </a:rPr>
              <a:t>Proto.Remote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find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a ”Cluster </a:t>
            </a:r>
            <a:r>
              <a:rPr lang="sv-SE" sz="2400" b="1" i="1" dirty="0" err="1">
                <a:solidFill>
                  <a:srgbClr val="FFE699"/>
                </a:solidFill>
              </a:rPr>
              <a:t>Provider</a:t>
            </a:r>
            <a:r>
              <a:rPr lang="sv-SE" sz="2400" b="1" i="1" dirty="0">
                <a:solidFill>
                  <a:srgbClr val="FFE699"/>
                </a:solidFill>
              </a:rPr>
              <a:t>”, </a:t>
            </a: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Consul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Kubernetes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006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22" name="Rounded Rectangle 68">
            <a:extLst>
              <a:ext uri="{FF2B5EF4-FFF2-40B4-BE49-F238E27FC236}">
                <a16:creationId xmlns:a16="http://schemas.microsoft.com/office/drawing/2014/main" id="{1F80BC4A-4A1B-70A5-CB3A-6741AEB0361B}"/>
              </a:ext>
            </a:extLst>
          </p:cNvPr>
          <p:cNvSpPr/>
          <p:nvPr/>
        </p:nvSpPr>
        <p:spPr>
          <a:xfrm>
            <a:off x="1499326" y="1065102"/>
            <a:ext cx="10108474" cy="1938992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is a ”Cluster”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all </a:t>
            </a:r>
            <a:r>
              <a:rPr lang="sv-SE" sz="2400" b="1" i="1" dirty="0" err="1">
                <a:solidFill>
                  <a:srgbClr val="FFE699"/>
                </a:solidFill>
              </a:rPr>
              <a:t>connected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via </a:t>
            </a:r>
            <a:r>
              <a:rPr lang="sv-SE" sz="2400" b="1" i="1" dirty="0" err="1">
                <a:solidFill>
                  <a:srgbClr val="FFE699"/>
                </a:solidFill>
              </a:rPr>
              <a:t>Proto.Remote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find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a ”Cluster </a:t>
            </a:r>
            <a:r>
              <a:rPr lang="sv-SE" sz="2400" b="1" i="1" dirty="0" err="1">
                <a:solidFill>
                  <a:srgbClr val="FFE699"/>
                </a:solidFill>
              </a:rPr>
              <a:t>Provider</a:t>
            </a:r>
            <a:r>
              <a:rPr lang="sv-SE" sz="2400" b="1" i="1" dirty="0">
                <a:solidFill>
                  <a:srgbClr val="FFE699"/>
                </a:solidFill>
              </a:rPr>
              <a:t>”, </a:t>
            </a: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Consul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Kubernetes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ounded Rectangle 69">
            <a:extLst>
              <a:ext uri="{FF2B5EF4-FFF2-40B4-BE49-F238E27FC236}">
                <a16:creationId xmlns:a16="http://schemas.microsoft.com/office/drawing/2014/main" id="{F2287E8D-121E-432F-1D43-68D059E17742}"/>
              </a:ext>
            </a:extLst>
          </p:cNvPr>
          <p:cNvSpPr/>
          <p:nvPr/>
        </p:nvSpPr>
        <p:spPr>
          <a:xfrm>
            <a:off x="3686636" y="5279174"/>
            <a:ext cx="6053587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Cluster </a:t>
            </a:r>
            <a:r>
              <a:rPr lang="sv-SE" sz="1400" b="1" dirty="0" err="1"/>
              <a:t>Provider</a:t>
            </a:r>
            <a:endParaRPr lang="sv-SE" sz="1400" b="1" dirty="0"/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0383DDF-A895-9B09-1EAE-62B226D58C0F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185400" y="4362723"/>
            <a:ext cx="0" cy="76807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33B0CBA-6CD5-7579-4F3C-B14FB07B457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5476015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157F1F5C-13E0-4833-9F7A-FEC2F9A9323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15986" y="4362722"/>
            <a:ext cx="15284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11260263-354C-06B3-D58C-EEBF19F7B18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954410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B0648B4E-D9F0-1697-453C-BD879F1DD8C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241460" y="4362721"/>
            <a:ext cx="0" cy="76807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89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22" name="Rounded Rectangle 68">
            <a:extLst>
              <a:ext uri="{FF2B5EF4-FFF2-40B4-BE49-F238E27FC236}">
                <a16:creationId xmlns:a16="http://schemas.microsoft.com/office/drawing/2014/main" id="{1F80BC4A-4A1B-70A5-CB3A-6741AEB0361B}"/>
              </a:ext>
            </a:extLst>
          </p:cNvPr>
          <p:cNvSpPr/>
          <p:nvPr/>
        </p:nvSpPr>
        <p:spPr>
          <a:xfrm>
            <a:off x="1499326" y="1065102"/>
            <a:ext cx="10108474" cy="1938992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is a ”Cluster”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all </a:t>
            </a:r>
            <a:r>
              <a:rPr lang="sv-SE" sz="2400" b="1" i="1" dirty="0" err="1">
                <a:solidFill>
                  <a:srgbClr val="FFE699"/>
                </a:solidFill>
              </a:rPr>
              <a:t>connected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via </a:t>
            </a:r>
            <a:r>
              <a:rPr lang="sv-SE" sz="2400" b="1" i="1" dirty="0" err="1">
                <a:solidFill>
                  <a:srgbClr val="FFE699"/>
                </a:solidFill>
              </a:rPr>
              <a:t>Proto.Remote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find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a ”Cluster </a:t>
            </a:r>
            <a:r>
              <a:rPr lang="sv-SE" sz="2400" b="1" i="1" dirty="0" err="1">
                <a:solidFill>
                  <a:srgbClr val="FFE699"/>
                </a:solidFill>
              </a:rPr>
              <a:t>Provider</a:t>
            </a:r>
            <a:r>
              <a:rPr lang="sv-SE" sz="2400" b="1" i="1" dirty="0">
                <a:solidFill>
                  <a:srgbClr val="FFE699"/>
                </a:solidFill>
              </a:rPr>
              <a:t>”, </a:t>
            </a: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Consul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Kubernetes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ounded Rectangle 69">
            <a:extLst>
              <a:ext uri="{FF2B5EF4-FFF2-40B4-BE49-F238E27FC236}">
                <a16:creationId xmlns:a16="http://schemas.microsoft.com/office/drawing/2014/main" id="{F2287E8D-121E-432F-1D43-68D059E17742}"/>
              </a:ext>
            </a:extLst>
          </p:cNvPr>
          <p:cNvSpPr/>
          <p:nvPr/>
        </p:nvSpPr>
        <p:spPr>
          <a:xfrm>
            <a:off x="3686636" y="5279174"/>
            <a:ext cx="6053587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Cluster </a:t>
            </a:r>
            <a:r>
              <a:rPr lang="sv-SE" sz="1400" b="1" dirty="0" err="1"/>
              <a:t>Provider</a:t>
            </a:r>
            <a:endParaRPr lang="sv-SE" sz="1400" b="1" dirty="0"/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0383DDF-A895-9B09-1EAE-62B226D58C0F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185400" y="4362723"/>
            <a:ext cx="0" cy="76807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33B0CBA-6CD5-7579-4F3C-B14FB07B457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5476015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157F1F5C-13E0-4833-9F7A-FEC2F9A9323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15986" y="4362722"/>
            <a:ext cx="15284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11260263-354C-06B3-D58C-EEBF19F7B18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954410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B0648B4E-D9F0-1697-453C-BD879F1DD8C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241460" y="4362721"/>
            <a:ext cx="0" cy="76807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Callout 49">
            <a:extLst>
              <a:ext uri="{FF2B5EF4-FFF2-40B4-BE49-F238E27FC236}">
                <a16:creationId xmlns:a16="http://schemas.microsoft.com/office/drawing/2014/main" id="{06179F43-1E7D-02DF-B9B0-8D7EFB120074}"/>
              </a:ext>
            </a:extLst>
          </p:cNvPr>
          <p:cNvSpPr/>
          <p:nvPr/>
        </p:nvSpPr>
        <p:spPr>
          <a:xfrm>
            <a:off x="656625" y="4996457"/>
            <a:ext cx="2531248" cy="895679"/>
          </a:xfrm>
          <a:prstGeom prst="wedgeEllipseCallout">
            <a:avLst>
              <a:gd name="adj1" fmla="val 71467"/>
              <a:gd name="adj2" fmla="val 26809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following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1, 2, 3, 4, 5</a:t>
            </a:r>
          </a:p>
        </p:txBody>
      </p:sp>
    </p:spTree>
    <p:extLst>
      <p:ext uri="{BB962C8B-B14F-4D97-AF65-F5344CB8AC3E}">
        <p14:creationId xmlns:p14="http://schemas.microsoft.com/office/powerpoint/2010/main" val="2360544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Elbow Connector 20">
            <a:extLst>
              <a:ext uri="{FF2B5EF4-FFF2-40B4-BE49-F238E27FC236}">
                <a16:creationId xmlns:a16="http://schemas.microsoft.com/office/drawing/2014/main" id="{29FD3F7A-B629-1A17-938F-1B0E19581CF6}"/>
              </a:ext>
            </a:extLst>
          </p:cNvPr>
          <p:cNvCxnSpPr>
            <a:stCxn id="18" idx="2"/>
            <a:endCxn id="12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6228FF0E-3C9C-1975-AFFF-12B7A96623CE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796F559-5BEB-8EAA-9C29-9F28123979CA}"/>
              </a:ext>
            </a:extLst>
          </p:cNvPr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Virtual</a:t>
            </a:r>
            <a:r>
              <a:rPr lang="sv-SE" sz="1400" b="1" dirty="0"/>
              <a:t> </a:t>
            </a:r>
            <a:r>
              <a:rPr lang="sv-SE" sz="1400" b="1" dirty="0" err="1"/>
              <a:t>Actor</a:t>
            </a:r>
            <a:r>
              <a:rPr lang="sv-SE" sz="1400" b="1" dirty="0"/>
              <a:t> ID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1" name="Rounded Rectangle 63">
            <a:extLst>
              <a:ext uri="{FF2B5EF4-FFF2-40B4-BE49-F238E27FC236}">
                <a16:creationId xmlns:a16="http://schemas.microsoft.com/office/drawing/2014/main" id="{72025F3D-5CC4-AE2C-1AC5-BFEB54401D3B}"/>
              </a:ext>
            </a:extLst>
          </p:cNvPr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12" name="Rounded Rectangle 65">
            <a:extLst>
              <a:ext uri="{FF2B5EF4-FFF2-40B4-BE49-F238E27FC236}">
                <a16:creationId xmlns:a16="http://schemas.microsoft.com/office/drawing/2014/main" id="{998D94F0-B182-C3CB-0291-474311985117}"/>
              </a:ext>
            </a:extLst>
          </p:cNvPr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3" name="Rounded Rectangle 66">
            <a:extLst>
              <a:ext uri="{FF2B5EF4-FFF2-40B4-BE49-F238E27FC236}">
                <a16:creationId xmlns:a16="http://schemas.microsoft.com/office/drawing/2014/main" id="{DBA6B22B-4C2F-A264-80DE-E6662432DD20}"/>
              </a:ext>
            </a:extLst>
          </p:cNvPr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4" name="Rounded Rectangle 67">
            <a:extLst>
              <a:ext uri="{FF2B5EF4-FFF2-40B4-BE49-F238E27FC236}">
                <a16:creationId xmlns:a16="http://schemas.microsoft.com/office/drawing/2014/main" id="{D9F867AE-C505-BC5F-CB4A-B72B99BB9B4E}"/>
              </a:ext>
            </a:extLst>
          </p:cNvPr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15" name="Rounded Rectangle 68">
            <a:extLst>
              <a:ext uri="{FF2B5EF4-FFF2-40B4-BE49-F238E27FC236}">
                <a16:creationId xmlns:a16="http://schemas.microsoft.com/office/drawing/2014/main" id="{F3DE41AB-5C56-8518-E728-F5C027C540EF}"/>
              </a:ext>
            </a:extLst>
          </p:cNvPr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</a:t>
            </a:r>
            <a:r>
              <a:rPr lang="sv-SE" sz="1400" b="1" dirty="0" err="1"/>
              <a:t>Owners</a:t>
            </a:r>
            <a:endParaRPr lang="sv-SE" sz="1400" b="1" dirty="0"/>
          </a:p>
        </p:txBody>
      </p:sp>
      <p:sp>
        <p:nvSpPr>
          <p:cNvPr id="16" name="Rounded Rectangle 69">
            <a:extLst>
              <a:ext uri="{FF2B5EF4-FFF2-40B4-BE49-F238E27FC236}">
                <a16:creationId xmlns:a16="http://schemas.microsoft.com/office/drawing/2014/main" id="{F30AB3D4-8908-3DA6-58C1-5569B3A17590}"/>
              </a:ext>
            </a:extLst>
          </p:cNvPr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Actor</a:t>
            </a:r>
            <a:r>
              <a:rPr lang="sv-SE" sz="1400" b="1" dirty="0"/>
              <a:t> Placement</a:t>
            </a:r>
          </a:p>
        </p:txBody>
      </p:sp>
      <p:sp>
        <p:nvSpPr>
          <p:cNvPr id="17" name="Rounded Rectangle 64">
            <a:extLst>
              <a:ext uri="{FF2B5EF4-FFF2-40B4-BE49-F238E27FC236}">
                <a16:creationId xmlns:a16="http://schemas.microsoft.com/office/drawing/2014/main" id="{999789EB-0EFD-5B0C-CE6A-0F5F6708B6B4}"/>
              </a:ext>
            </a:extLst>
          </p:cNvPr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19" name="Elbow Connector 22">
            <a:extLst>
              <a:ext uri="{FF2B5EF4-FFF2-40B4-BE49-F238E27FC236}">
                <a16:creationId xmlns:a16="http://schemas.microsoft.com/office/drawing/2014/main" id="{D8AF8D43-2BFC-2032-2C01-09A00A83CA7B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61">
            <a:extLst>
              <a:ext uri="{FF2B5EF4-FFF2-40B4-BE49-F238E27FC236}">
                <a16:creationId xmlns:a16="http://schemas.microsoft.com/office/drawing/2014/main" id="{821D9A8B-21AC-C521-BE95-0CD275969BBF}"/>
              </a:ext>
            </a:extLst>
          </p:cNvPr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Hash</a:t>
            </a:r>
          </a:p>
        </p:txBody>
      </p:sp>
    </p:spTree>
    <p:extLst>
      <p:ext uri="{BB962C8B-B14F-4D97-AF65-F5344CB8AC3E}">
        <p14:creationId xmlns:p14="http://schemas.microsoft.com/office/powerpoint/2010/main" val="24184366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Elbow Connector 20">
            <a:extLst>
              <a:ext uri="{FF2B5EF4-FFF2-40B4-BE49-F238E27FC236}">
                <a16:creationId xmlns:a16="http://schemas.microsoft.com/office/drawing/2014/main" id="{29FD3F7A-B629-1A17-938F-1B0E19581CF6}"/>
              </a:ext>
            </a:extLst>
          </p:cNvPr>
          <p:cNvCxnSpPr>
            <a:stCxn id="18" idx="2"/>
            <a:endCxn id="12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6228FF0E-3C9C-1975-AFFF-12B7A96623CE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796F559-5BEB-8EAA-9C29-9F28123979CA}"/>
              </a:ext>
            </a:extLst>
          </p:cNvPr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Virtual</a:t>
            </a:r>
            <a:r>
              <a:rPr lang="sv-SE" sz="1400" b="1" dirty="0"/>
              <a:t> </a:t>
            </a:r>
            <a:r>
              <a:rPr lang="sv-SE" sz="1400" b="1" dirty="0" err="1"/>
              <a:t>Actor</a:t>
            </a:r>
            <a:r>
              <a:rPr lang="sv-SE" sz="1400" b="1" dirty="0"/>
              <a:t> ID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1" name="Rounded Rectangle 63">
            <a:extLst>
              <a:ext uri="{FF2B5EF4-FFF2-40B4-BE49-F238E27FC236}">
                <a16:creationId xmlns:a16="http://schemas.microsoft.com/office/drawing/2014/main" id="{72025F3D-5CC4-AE2C-1AC5-BFEB54401D3B}"/>
              </a:ext>
            </a:extLst>
          </p:cNvPr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12" name="Rounded Rectangle 65">
            <a:extLst>
              <a:ext uri="{FF2B5EF4-FFF2-40B4-BE49-F238E27FC236}">
                <a16:creationId xmlns:a16="http://schemas.microsoft.com/office/drawing/2014/main" id="{998D94F0-B182-C3CB-0291-474311985117}"/>
              </a:ext>
            </a:extLst>
          </p:cNvPr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3" name="Rounded Rectangle 66">
            <a:extLst>
              <a:ext uri="{FF2B5EF4-FFF2-40B4-BE49-F238E27FC236}">
                <a16:creationId xmlns:a16="http://schemas.microsoft.com/office/drawing/2014/main" id="{DBA6B22B-4C2F-A264-80DE-E6662432DD20}"/>
              </a:ext>
            </a:extLst>
          </p:cNvPr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4" name="Rounded Rectangle 67">
            <a:extLst>
              <a:ext uri="{FF2B5EF4-FFF2-40B4-BE49-F238E27FC236}">
                <a16:creationId xmlns:a16="http://schemas.microsoft.com/office/drawing/2014/main" id="{D9F867AE-C505-BC5F-CB4A-B72B99BB9B4E}"/>
              </a:ext>
            </a:extLst>
          </p:cNvPr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15" name="Rounded Rectangle 68">
            <a:extLst>
              <a:ext uri="{FF2B5EF4-FFF2-40B4-BE49-F238E27FC236}">
                <a16:creationId xmlns:a16="http://schemas.microsoft.com/office/drawing/2014/main" id="{F3DE41AB-5C56-8518-E728-F5C027C540EF}"/>
              </a:ext>
            </a:extLst>
          </p:cNvPr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</a:t>
            </a:r>
            <a:r>
              <a:rPr lang="sv-SE" sz="1400" b="1" dirty="0" err="1"/>
              <a:t>Owners</a:t>
            </a:r>
            <a:endParaRPr lang="sv-SE" sz="1400" b="1" dirty="0"/>
          </a:p>
        </p:txBody>
      </p:sp>
      <p:sp>
        <p:nvSpPr>
          <p:cNvPr id="16" name="Rounded Rectangle 69">
            <a:extLst>
              <a:ext uri="{FF2B5EF4-FFF2-40B4-BE49-F238E27FC236}">
                <a16:creationId xmlns:a16="http://schemas.microsoft.com/office/drawing/2014/main" id="{F30AB3D4-8908-3DA6-58C1-5569B3A17590}"/>
              </a:ext>
            </a:extLst>
          </p:cNvPr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Actor</a:t>
            </a:r>
            <a:r>
              <a:rPr lang="sv-SE" sz="1400" b="1" dirty="0"/>
              <a:t> Placement</a:t>
            </a:r>
          </a:p>
        </p:txBody>
      </p:sp>
      <p:sp>
        <p:nvSpPr>
          <p:cNvPr id="17" name="Rounded Rectangle 64">
            <a:extLst>
              <a:ext uri="{FF2B5EF4-FFF2-40B4-BE49-F238E27FC236}">
                <a16:creationId xmlns:a16="http://schemas.microsoft.com/office/drawing/2014/main" id="{999789EB-0EFD-5B0C-CE6A-0F5F6708B6B4}"/>
              </a:ext>
            </a:extLst>
          </p:cNvPr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19" name="Elbow Connector 22">
            <a:extLst>
              <a:ext uri="{FF2B5EF4-FFF2-40B4-BE49-F238E27FC236}">
                <a16:creationId xmlns:a16="http://schemas.microsoft.com/office/drawing/2014/main" id="{D8AF8D43-2BFC-2032-2C01-09A00A83CA7B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61">
            <a:extLst>
              <a:ext uri="{FF2B5EF4-FFF2-40B4-BE49-F238E27FC236}">
                <a16:creationId xmlns:a16="http://schemas.microsoft.com/office/drawing/2014/main" id="{821D9A8B-21AC-C521-BE95-0CD275969BBF}"/>
              </a:ext>
            </a:extLst>
          </p:cNvPr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Hash</a:t>
            </a:r>
          </a:p>
        </p:txBody>
      </p:sp>
      <p:sp>
        <p:nvSpPr>
          <p:cNvPr id="2" name="Rounded Rectangle 68">
            <a:extLst>
              <a:ext uri="{FF2B5EF4-FFF2-40B4-BE49-F238E27FC236}">
                <a16:creationId xmlns:a16="http://schemas.microsoft.com/office/drawing/2014/main" id="{4ACAE977-604F-5E34-A142-09986D7841CD}"/>
              </a:ext>
            </a:extLst>
          </p:cNvPr>
          <p:cNvSpPr/>
          <p:nvPr/>
        </p:nvSpPr>
        <p:spPr>
          <a:xfrm>
            <a:off x="1212171" y="3144774"/>
            <a:ext cx="2181013" cy="28422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Key</a:t>
            </a:r>
            <a:endParaRPr lang="sv-SE" sz="1400" b="1" dirty="0"/>
          </a:p>
        </p:txBody>
      </p:sp>
      <p:sp>
        <p:nvSpPr>
          <p:cNvPr id="3" name="Rounded Rectangle 68">
            <a:extLst>
              <a:ext uri="{FF2B5EF4-FFF2-40B4-BE49-F238E27FC236}">
                <a16:creationId xmlns:a16="http://schemas.microsoft.com/office/drawing/2014/main" id="{8030BA90-300E-6695-F9E5-092C51F9D790}"/>
              </a:ext>
            </a:extLst>
          </p:cNvPr>
          <p:cNvSpPr/>
          <p:nvPr/>
        </p:nvSpPr>
        <p:spPr>
          <a:xfrm>
            <a:off x="1200363" y="4937492"/>
            <a:ext cx="2181013" cy="28422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Value</a:t>
            </a:r>
            <a:endParaRPr lang="sv-SE" sz="1400" b="1" dirty="0"/>
          </a:p>
        </p:txBody>
      </p:sp>
      <p:sp>
        <p:nvSpPr>
          <p:cNvPr id="21" name="Rounded Rectangle 68">
            <a:extLst>
              <a:ext uri="{FF2B5EF4-FFF2-40B4-BE49-F238E27FC236}">
                <a16:creationId xmlns:a16="http://schemas.microsoft.com/office/drawing/2014/main" id="{A01818C3-DCD7-981D-4FCB-F961AB8B4B13}"/>
              </a:ext>
            </a:extLst>
          </p:cNvPr>
          <p:cNvSpPr/>
          <p:nvPr/>
        </p:nvSpPr>
        <p:spPr>
          <a:xfrm>
            <a:off x="8468141" y="2614502"/>
            <a:ext cx="2181013" cy="28422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Distributed</a:t>
            </a:r>
            <a:r>
              <a:rPr lang="sv-SE" sz="1400" b="1" dirty="0"/>
              <a:t> </a:t>
            </a:r>
            <a:r>
              <a:rPr lang="sv-SE" sz="1400" b="1" dirty="0" err="1"/>
              <a:t>Hashtable</a:t>
            </a:r>
            <a:endParaRPr lang="sv-SE" sz="1400" b="1" dirty="0"/>
          </a:p>
        </p:txBody>
      </p:sp>
      <p:sp>
        <p:nvSpPr>
          <p:cNvPr id="22" name="Ellips 21">
            <a:extLst>
              <a:ext uri="{FF2B5EF4-FFF2-40B4-BE49-F238E27FC236}">
                <a16:creationId xmlns:a16="http://schemas.microsoft.com/office/drawing/2014/main" id="{DBBD0334-BA07-AA90-5993-E2AC203C4567}"/>
              </a:ext>
            </a:extLst>
          </p:cNvPr>
          <p:cNvSpPr/>
          <p:nvPr/>
        </p:nvSpPr>
        <p:spPr>
          <a:xfrm>
            <a:off x="266700" y="2636300"/>
            <a:ext cx="10458450" cy="4050250"/>
          </a:xfrm>
          <a:prstGeom prst="ellipse">
            <a:avLst/>
          </a:prstGeom>
          <a:noFill/>
          <a:ln w="60325">
            <a:solidFill>
              <a:srgbClr val="FF4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ounded Rectangle 68">
            <a:extLst>
              <a:ext uri="{FF2B5EF4-FFF2-40B4-BE49-F238E27FC236}">
                <a16:creationId xmlns:a16="http://schemas.microsoft.com/office/drawing/2014/main" id="{52282B9E-7D4D-B29D-4925-2072EDD97EDC}"/>
              </a:ext>
            </a:extLst>
          </p:cNvPr>
          <p:cNvSpPr/>
          <p:nvPr/>
        </p:nvSpPr>
        <p:spPr>
          <a:xfrm>
            <a:off x="10029746" y="3569233"/>
            <a:ext cx="2208067" cy="496330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i="0" dirty="0">
                <a:solidFill>
                  <a:schemeClr val="tx1"/>
                </a:solidFill>
                <a:effectLst/>
                <a:latin typeface="-apple-system"/>
              </a:rPr>
              <a:t>Rendezvous</a:t>
            </a:r>
          </a:p>
          <a:p>
            <a:pPr algn="ctr"/>
            <a:r>
              <a:rPr lang="sv-SE" sz="1400" b="1" dirty="0" err="1">
                <a:solidFill>
                  <a:schemeClr val="tx1"/>
                </a:solidFill>
                <a:latin typeface="-apple-system"/>
              </a:rPr>
              <a:t>Algorithm</a:t>
            </a:r>
            <a:endParaRPr lang="sv-S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76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009439"/>
            <a:ext cx="10515600" cy="2597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/>
              <a:t>Next Generation Actor Model:</a:t>
            </a:r>
          </a:p>
          <a:p>
            <a:r>
              <a:rPr lang="sv-SE" sz="2400" b="1" dirty="0"/>
              <a:t>Built on standards 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– Protobuf,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gRPC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Streams,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Consul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Kubernetes</a:t>
            </a:r>
            <a:endParaRPr lang="sv-SE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sv-SE" sz="2400" b="1" dirty="0"/>
              <a:t>Platform independent </a:t>
            </a:r>
            <a:r>
              <a:rPr lang="sv-SE" sz="2400" dirty="0">
                <a:solidFill>
                  <a:srgbClr val="FFE699"/>
                </a:solidFill>
              </a:rPr>
              <a:t>– C#, Go</a:t>
            </a:r>
          </a:p>
          <a:p>
            <a:r>
              <a:rPr lang="sv-SE" sz="2400" b="1" dirty="0"/>
              <a:t>Actors and Virtual Actors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Unified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model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of</a:t>
            </a:r>
            <a:r>
              <a:rPr lang="sv-SE" sz="2400" dirty="0">
                <a:solidFill>
                  <a:srgbClr val="FFE699"/>
                </a:solidFill>
              </a:rPr>
              <a:t> Akka and Project Orleans</a:t>
            </a:r>
          </a:p>
          <a:p>
            <a:r>
              <a:rPr lang="sv-SE" sz="2400" b="1" dirty="0"/>
              <a:t>Ultra fast </a:t>
            </a:r>
            <a:r>
              <a:rPr lang="sv-SE" sz="2400" dirty="0">
                <a:solidFill>
                  <a:srgbClr val="FFE699"/>
                </a:solidFill>
              </a:rPr>
              <a:t>– 65 times faster than Akka.NET over network</a:t>
            </a:r>
            <a:r>
              <a:rPr lang="sv-SE" sz="2400" b="1" dirty="0">
                <a:solidFill>
                  <a:srgbClr val="FFE699"/>
                </a:solidFill>
              </a:rPr>
              <a:t> </a:t>
            </a:r>
            <a:endParaRPr lang="sv-SE" sz="2400" dirty="0">
              <a:solidFill>
                <a:srgbClr val="FFE699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77183"/>
            <a:ext cx="12192000" cy="732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lang="en-US" sz="3200" b="1" dirty="0" err="1">
                <a:solidFill>
                  <a:schemeClr val="tx1"/>
                </a:solidFill>
                <a:latin typeface="Arial Rounded MT Bold" panose="020F0704030504030204" pitchFamily="34" charset="77"/>
              </a:rPr>
              <a:t>Proto.Actor</a:t>
            </a:r>
            <a:endParaRPr lang="en-US" sz="3200" b="1"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D3F7B49A-8134-AA44-BA7F-F5C2894B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102" y="4422439"/>
            <a:ext cx="6681755" cy="18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6228FF0E-3C9C-1975-AFFF-12B7A96623CE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796F559-5BEB-8EAA-9C29-9F28123979CA}"/>
              </a:ext>
            </a:extLst>
          </p:cNvPr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Virtual</a:t>
            </a:r>
            <a:r>
              <a:rPr lang="sv-SE" sz="1400" b="1" dirty="0"/>
              <a:t> </a:t>
            </a:r>
            <a:r>
              <a:rPr lang="sv-SE" sz="1400" b="1" dirty="0" err="1"/>
              <a:t>Actor</a:t>
            </a:r>
            <a:r>
              <a:rPr lang="sv-SE" sz="1400" b="1" dirty="0"/>
              <a:t> ID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5" name="Rounded Rectangle 68">
            <a:extLst>
              <a:ext uri="{FF2B5EF4-FFF2-40B4-BE49-F238E27FC236}">
                <a16:creationId xmlns:a16="http://schemas.microsoft.com/office/drawing/2014/main" id="{F3DE41AB-5C56-8518-E728-F5C027C540EF}"/>
              </a:ext>
            </a:extLst>
          </p:cNvPr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Actor</a:t>
            </a:r>
            <a:r>
              <a:rPr lang="sv-SE" sz="1400" b="1" dirty="0"/>
              <a:t> Placement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19" name="Elbow Connector 22">
            <a:extLst>
              <a:ext uri="{FF2B5EF4-FFF2-40B4-BE49-F238E27FC236}">
                <a16:creationId xmlns:a16="http://schemas.microsoft.com/office/drawing/2014/main" id="{D8AF8D43-2BFC-2032-2C01-09A00A83CA7B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61">
            <a:extLst>
              <a:ext uri="{FF2B5EF4-FFF2-40B4-BE49-F238E27FC236}">
                <a16:creationId xmlns:a16="http://schemas.microsoft.com/office/drawing/2014/main" id="{821D9A8B-21AC-C521-BE95-0CD275969BBF}"/>
              </a:ext>
            </a:extLst>
          </p:cNvPr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Hash</a:t>
            </a:r>
          </a:p>
        </p:txBody>
      </p:sp>
    </p:spTree>
    <p:extLst>
      <p:ext uri="{BB962C8B-B14F-4D97-AF65-F5344CB8AC3E}">
        <p14:creationId xmlns:p14="http://schemas.microsoft.com/office/powerpoint/2010/main" val="24294712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exagon 16"/>
          <p:cNvSpPr/>
          <p:nvPr/>
        </p:nvSpPr>
        <p:spPr>
          <a:xfrm rot="5400000">
            <a:off x="3022143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Hexagon 17"/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Hexagon 18"/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3"/>
          <p:cNvSpPr/>
          <p:nvPr/>
        </p:nvSpPr>
        <p:spPr>
          <a:xfrm rot="5400000">
            <a:off x="3022143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Hexagon 14"/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Hexagon 15"/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Hexagon 20"/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/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sv-S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 Virtual Actors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D72B4C2A-B9DB-8F42-AD96-3134A42EECD1}"/>
              </a:ext>
            </a:extLst>
          </p:cNvPr>
          <p:cNvSpPr/>
          <p:nvPr/>
        </p:nvSpPr>
        <p:spPr>
          <a:xfrm rot="14287302">
            <a:off x="4462221" y="3226969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Oval 10">
            <a:extLst>
              <a:ext uri="{FF2B5EF4-FFF2-40B4-BE49-F238E27FC236}">
                <a16:creationId xmlns:a16="http://schemas.microsoft.com/office/drawing/2014/main" id="{92C50166-8CF4-3149-84B9-73F8CA70A292}"/>
              </a:ext>
            </a:extLst>
          </p:cNvPr>
          <p:cNvSpPr/>
          <p:nvPr/>
        </p:nvSpPr>
        <p:spPr>
          <a:xfrm rot="2188284">
            <a:off x="5091998" y="306880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6" name="Isosceles Triangle 2">
            <a:extLst>
              <a:ext uri="{FF2B5EF4-FFF2-40B4-BE49-F238E27FC236}">
                <a16:creationId xmlns:a16="http://schemas.microsoft.com/office/drawing/2014/main" id="{90B2A407-BFF0-F343-B942-FCFF9394210E}"/>
              </a:ext>
            </a:extLst>
          </p:cNvPr>
          <p:cNvSpPr/>
          <p:nvPr/>
        </p:nvSpPr>
        <p:spPr>
          <a:xfrm rot="10299074">
            <a:off x="4902288" y="369776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22E75495-F2F6-4B44-9EA5-D8E3BB602889}"/>
              </a:ext>
            </a:extLst>
          </p:cNvPr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Heart 11">
            <a:extLst>
              <a:ext uri="{FF2B5EF4-FFF2-40B4-BE49-F238E27FC236}">
                <a16:creationId xmlns:a16="http://schemas.microsoft.com/office/drawing/2014/main" id="{F507BB64-A045-7245-9F4B-C539F9F7232B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44CFB534-8519-6C44-BB10-842A7CDCB174}"/>
              </a:ext>
            </a:extLst>
          </p:cNvPr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Hexagon 8">
            <a:extLst>
              <a:ext uri="{FF2B5EF4-FFF2-40B4-BE49-F238E27FC236}">
                <a16:creationId xmlns:a16="http://schemas.microsoft.com/office/drawing/2014/main" id="{D4F262D7-B277-D94B-BED9-866192ED4808}"/>
              </a:ext>
            </a:extLst>
          </p:cNvPr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" name="Isosceles Triangle 2">
            <a:extLst>
              <a:ext uri="{FF2B5EF4-FFF2-40B4-BE49-F238E27FC236}">
                <a16:creationId xmlns:a16="http://schemas.microsoft.com/office/drawing/2014/main" id="{013991C3-4A32-A04F-A08C-1B9D038C0D94}"/>
              </a:ext>
            </a:extLst>
          </p:cNvPr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5A4B8616-B77E-BA44-AA31-3807C591CBE4}"/>
              </a:ext>
            </a:extLst>
          </p:cNvPr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>
            <a:extLst>
              <a:ext uri="{FF2B5EF4-FFF2-40B4-BE49-F238E27FC236}">
                <a16:creationId xmlns:a16="http://schemas.microsoft.com/office/drawing/2014/main" id="{AC7FC41C-5A02-DC4A-9A25-89F43794FCFB}"/>
              </a:ext>
            </a:extLst>
          </p:cNvPr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2E585888-FAFC-9E49-BB35-BF252EECC2F7}"/>
              </a:ext>
            </a:extLst>
          </p:cNvPr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id="{15B97D80-27A3-A348-89CA-4BB5A4426251}"/>
              </a:ext>
            </a:extLst>
          </p:cNvPr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8" name="Grupp 7">
            <a:extLst>
              <a:ext uri="{FF2B5EF4-FFF2-40B4-BE49-F238E27FC236}">
                <a16:creationId xmlns:a16="http://schemas.microsoft.com/office/drawing/2014/main" id="{AA053CC5-5528-4D4C-BAD3-6E8B00B83B6B}"/>
              </a:ext>
            </a:extLst>
          </p:cNvPr>
          <p:cNvGrpSpPr/>
          <p:nvPr/>
        </p:nvGrpSpPr>
        <p:grpSpPr>
          <a:xfrm>
            <a:off x="148434" y="1545238"/>
            <a:ext cx="5066203" cy="369332"/>
            <a:chOff x="148434" y="1545238"/>
            <a:chExt cx="5066203" cy="369332"/>
          </a:xfrm>
        </p:grpSpPr>
        <p:sp>
          <p:nvSpPr>
            <p:cNvPr id="2" name="Rektangel 1">
              <a:extLst>
                <a:ext uri="{FF2B5EF4-FFF2-40B4-BE49-F238E27FC236}">
                  <a16:creationId xmlns:a16="http://schemas.microsoft.com/office/drawing/2014/main" id="{BE00A34D-817D-6F41-83E9-7244841894D2}"/>
                </a:ext>
              </a:extLst>
            </p:cNvPr>
            <p:cNvSpPr/>
            <p:nvPr/>
          </p:nvSpPr>
          <p:spPr>
            <a:xfrm>
              <a:off x="148434" y="1545238"/>
              <a:ext cx="18806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/>
                <a:t>SomeId124 + Kind</a:t>
              </a:r>
            </a:p>
          </p:txBody>
        </p:sp>
        <p:cxnSp>
          <p:nvCxnSpPr>
            <p:cNvPr id="30" name="Rak pil 29">
              <a:extLst>
                <a:ext uri="{FF2B5EF4-FFF2-40B4-BE49-F238E27FC236}">
                  <a16:creationId xmlns:a16="http://schemas.microsoft.com/office/drawing/2014/main" id="{0E06B29F-20B0-DF48-9B85-60E23042EB20}"/>
                </a:ext>
              </a:extLst>
            </p:cNvPr>
            <p:cNvCxnSpPr>
              <a:cxnSpLocks/>
            </p:cNvCxnSpPr>
            <p:nvPr/>
          </p:nvCxnSpPr>
          <p:spPr>
            <a:xfrm>
              <a:off x="2475689" y="1766972"/>
              <a:ext cx="2738948" cy="0"/>
            </a:xfrm>
            <a:prstGeom prst="straightConnector1">
              <a:avLst/>
            </a:prstGeom>
            <a:ln w="38100" cap="rnd">
              <a:solidFill>
                <a:srgbClr val="59EC9F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ktangel 33">
            <a:extLst>
              <a:ext uri="{FF2B5EF4-FFF2-40B4-BE49-F238E27FC236}">
                <a16:creationId xmlns:a16="http://schemas.microsoft.com/office/drawing/2014/main" id="{567736C6-10AC-D148-B6FB-B111D40F9FAD}"/>
              </a:ext>
            </a:extLst>
          </p:cNvPr>
          <p:cNvSpPr/>
          <p:nvPr/>
        </p:nvSpPr>
        <p:spPr>
          <a:xfrm>
            <a:off x="148434" y="2929720"/>
            <a:ext cx="2269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SomeId123 + Kind</a:t>
            </a:r>
          </a:p>
        </p:txBody>
      </p:sp>
      <p:cxnSp>
        <p:nvCxnSpPr>
          <p:cNvPr id="35" name="Rak pil 34">
            <a:extLst>
              <a:ext uri="{FF2B5EF4-FFF2-40B4-BE49-F238E27FC236}">
                <a16:creationId xmlns:a16="http://schemas.microsoft.com/office/drawing/2014/main" id="{B33183B4-5E18-AB42-B323-C4832FEA2217}"/>
              </a:ext>
            </a:extLst>
          </p:cNvPr>
          <p:cNvCxnSpPr>
            <a:cxnSpLocks/>
          </p:cNvCxnSpPr>
          <p:nvPr/>
        </p:nvCxnSpPr>
        <p:spPr>
          <a:xfrm>
            <a:off x="2475689" y="3151454"/>
            <a:ext cx="2555994" cy="0"/>
          </a:xfrm>
          <a:prstGeom prst="straightConnector1">
            <a:avLst/>
          </a:prstGeom>
          <a:ln w="38100" cap="rnd">
            <a:solidFill>
              <a:srgbClr val="59EC9F"/>
            </a:solidFill>
            <a:round/>
            <a:headEnd w="sm" len="med"/>
            <a:tailEnd type="arrow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3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17" grpId="0" animBg="1"/>
      <p:bldP spid="19" grpId="0" animBg="1"/>
      <p:bldP spid="14" grpId="0" animBg="1"/>
      <p:bldP spid="16" grpId="0" animBg="1"/>
      <p:bldP spid="2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2" name="Group 11"/>
          <p:cNvGrpSpPr/>
          <p:nvPr/>
        </p:nvGrpSpPr>
        <p:grpSpPr>
          <a:xfrm>
            <a:off x="3105149" y="4093266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7" name="Hexagon 16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Hexagon 17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xagon 18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05149" y="965755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4" name="Hexagon 13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Hexagon 14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Hexagon 15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4" name="Heart 11"/>
          <p:cNvSpPr/>
          <p:nvPr/>
        </p:nvSpPr>
        <p:spPr>
          <a:xfrm rot="14287302">
            <a:off x="3259552" y="314325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5" name="Heart 11"/>
          <p:cNvSpPr/>
          <p:nvPr/>
        </p:nvSpPr>
        <p:spPr>
          <a:xfrm rot="14287302">
            <a:off x="2834283" y="367893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/>
          <p:cNvSpPr/>
          <p:nvPr/>
        </p:nvSpPr>
        <p:spPr>
          <a:xfrm rot="2188284">
            <a:off x="8346369" y="337324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 7"/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Heart 11"/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Oval 10"/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/>
          <p:cNvSpPr/>
          <p:nvPr/>
        </p:nvSpPr>
        <p:spPr>
          <a:xfrm rot="10299074">
            <a:off x="7706248" y="208943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Isosceles Triangle 2"/>
          <p:cNvSpPr/>
          <p:nvPr/>
        </p:nvSpPr>
        <p:spPr>
          <a:xfrm rot="10299074">
            <a:off x="7846678" y="516948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Isosceles Triangle 2"/>
          <p:cNvSpPr/>
          <p:nvPr/>
        </p:nvSpPr>
        <p:spPr>
          <a:xfrm rot="10299074">
            <a:off x="7871393" y="147842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Heart 11"/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6" name="Oval 10"/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7" name="Rectangle 7"/>
          <p:cNvSpPr/>
          <p:nvPr/>
        </p:nvSpPr>
        <p:spPr>
          <a:xfrm rot="18900000">
            <a:off x="3678261" y="1548295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Rectangle 7"/>
          <p:cNvSpPr/>
          <p:nvPr/>
        </p:nvSpPr>
        <p:spPr>
          <a:xfrm rot="18900000">
            <a:off x="4244022" y="1678814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Hexagon 8"/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0" name="Hexagon 8"/>
          <p:cNvSpPr/>
          <p:nvPr/>
        </p:nvSpPr>
        <p:spPr>
          <a:xfrm rot="16200000">
            <a:off x="3669310" y="1962949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1" name="Hexagon 8"/>
          <p:cNvSpPr/>
          <p:nvPr/>
        </p:nvSpPr>
        <p:spPr>
          <a:xfrm rot="16200000">
            <a:off x="4198027" y="4762798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2" name="Isosceles Triangle 2"/>
          <p:cNvSpPr/>
          <p:nvPr/>
        </p:nvSpPr>
        <p:spPr>
          <a:xfrm rot="10299074">
            <a:off x="2566061" y="3106539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oup 2"/>
          <p:cNvGrpSpPr/>
          <p:nvPr/>
        </p:nvGrpSpPr>
        <p:grpSpPr>
          <a:xfrm>
            <a:off x="4068416" y="2529511"/>
            <a:ext cx="1694622" cy="1860634"/>
            <a:chOff x="4068416" y="2529511"/>
            <a:chExt cx="1694622" cy="1860634"/>
          </a:xfrm>
        </p:grpSpPr>
        <p:sp>
          <p:nvSpPr>
            <p:cNvPr id="21" name="Hexagon 20"/>
            <p:cNvSpPr/>
            <p:nvPr/>
          </p:nvSpPr>
          <p:spPr>
            <a:xfrm rot="5400000">
              <a:off x="3985410" y="261251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Heart 11"/>
            <p:cNvSpPr/>
            <p:nvPr/>
          </p:nvSpPr>
          <p:spPr>
            <a:xfrm rot="14287302">
              <a:off x="4455996" y="323846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Oval 10"/>
            <p:cNvSpPr/>
            <p:nvPr/>
          </p:nvSpPr>
          <p:spPr>
            <a:xfrm rot="2188284">
              <a:off x="5195903" y="3109169"/>
              <a:ext cx="263964" cy="229987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FF490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Isosceles Triangle 2"/>
            <p:cNvSpPr/>
            <p:nvPr/>
          </p:nvSpPr>
          <p:spPr>
            <a:xfrm rot="10299074">
              <a:off x="4884479" y="370337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9B00D2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4" name="Isosceles Triangle 2"/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Isosceles Triangle 2"/>
          <p:cNvSpPr/>
          <p:nvPr/>
        </p:nvSpPr>
        <p:spPr>
          <a:xfrm rot="10299074">
            <a:off x="8937043" y="3688476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Oval 10"/>
          <p:cNvSpPr/>
          <p:nvPr/>
        </p:nvSpPr>
        <p:spPr>
          <a:xfrm rot="2188284">
            <a:off x="7415590" y="4729012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7" name="Rectangle 7"/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8" name="Rectangle 7"/>
          <p:cNvSpPr/>
          <p:nvPr/>
        </p:nvSpPr>
        <p:spPr>
          <a:xfrm rot="18900000">
            <a:off x="8850872" y="3197919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Rectangle 7"/>
          <p:cNvSpPr/>
          <p:nvPr/>
        </p:nvSpPr>
        <p:spPr>
          <a:xfrm rot="18900000">
            <a:off x="3552905" y="5134813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Rectangle 7"/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Isosceles Triangle 2"/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Isosceles Triangle 2"/>
          <p:cNvSpPr/>
          <p:nvPr/>
        </p:nvSpPr>
        <p:spPr>
          <a:xfrm rot="10299074">
            <a:off x="3653893" y="459381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7" name="Heart 11"/>
          <p:cNvSpPr/>
          <p:nvPr/>
        </p:nvSpPr>
        <p:spPr>
          <a:xfrm rot="14287302">
            <a:off x="7881181" y="466477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8" name="Oval 10"/>
          <p:cNvSpPr/>
          <p:nvPr/>
        </p:nvSpPr>
        <p:spPr>
          <a:xfrm rot="2188284">
            <a:off x="4004368" y="1289676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Isosceles Triangle 2"/>
          <p:cNvSpPr/>
          <p:nvPr/>
        </p:nvSpPr>
        <p:spPr>
          <a:xfrm rot="10299074">
            <a:off x="8456447" y="291893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extBox 50">
            <a:extLst>
              <a:ext uri="{FF2B5EF4-FFF2-40B4-BE49-F238E27FC236}">
                <a16:creationId xmlns:a16="http://schemas.microsoft.com/office/drawing/2014/main" id="{F76982A6-9A9C-0758-0A92-10D98C1AA96F}"/>
              </a:ext>
            </a:extLst>
          </p:cNvPr>
          <p:cNvSpPr txBox="1"/>
          <p:nvPr/>
        </p:nvSpPr>
        <p:spPr>
          <a:xfrm>
            <a:off x="0" y="6670"/>
            <a:ext cx="12192000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sv-S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 Virtual Actors</a:t>
            </a:r>
          </a:p>
        </p:txBody>
      </p:sp>
    </p:spTree>
    <p:extLst>
      <p:ext uri="{BB962C8B-B14F-4D97-AF65-F5344CB8AC3E}">
        <p14:creationId xmlns:p14="http://schemas.microsoft.com/office/powerpoint/2010/main" val="16952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7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MQTT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Realtime</a:t>
            </a:r>
            <a:r>
              <a:rPr lang="sv-SE" sz="4400" dirty="0"/>
              <a:t> </a:t>
            </a:r>
            <a:r>
              <a:rPr lang="sv-SE" sz="4400" dirty="0" err="1"/>
              <a:t>Map</a:t>
            </a:r>
            <a:endParaRPr lang="sv-SE" sz="4400" dirty="0"/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9" name="Isosceles Triangle 2">
            <a:extLst>
              <a:ext uri="{FF2B5EF4-FFF2-40B4-BE49-F238E27FC236}">
                <a16:creationId xmlns:a16="http://schemas.microsoft.com/office/drawing/2014/main" id="{85C0832D-B915-9B4A-969A-83C968F7A186}"/>
              </a:ext>
            </a:extLst>
          </p:cNvPr>
          <p:cNvSpPr/>
          <p:nvPr/>
        </p:nvSpPr>
        <p:spPr>
          <a:xfrm rot="10299074">
            <a:off x="7609136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Isosceles Triangle 2">
            <a:extLst>
              <a:ext uri="{FF2B5EF4-FFF2-40B4-BE49-F238E27FC236}">
                <a16:creationId xmlns:a16="http://schemas.microsoft.com/office/drawing/2014/main" id="{E6CD9782-83AC-064C-808B-B5ABD7273036}"/>
              </a:ext>
            </a:extLst>
          </p:cNvPr>
          <p:cNvSpPr/>
          <p:nvPr/>
        </p:nvSpPr>
        <p:spPr>
          <a:xfrm rot="10299074">
            <a:off x="6811013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2" name="Isosceles Triangle 2">
            <a:extLst>
              <a:ext uri="{FF2B5EF4-FFF2-40B4-BE49-F238E27FC236}">
                <a16:creationId xmlns:a16="http://schemas.microsoft.com/office/drawing/2014/main" id="{CE338E7A-B6D9-554F-8257-C9F632D8863D}"/>
              </a:ext>
            </a:extLst>
          </p:cNvPr>
          <p:cNvSpPr/>
          <p:nvPr/>
        </p:nvSpPr>
        <p:spPr>
          <a:xfrm rot="10299074">
            <a:off x="9251270" y="115220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</a:t>
            </a:r>
            <a:r>
              <a:rPr lang="sv-SE" b="1" dirty="0" err="1"/>
              <a:t>Actor</a:t>
            </a:r>
            <a:endParaRPr lang="sv-SE" b="1" dirty="0"/>
          </a:p>
        </p:txBody>
      </p:sp>
      <p:sp>
        <p:nvSpPr>
          <p:cNvPr id="74" name="textruta 73">
            <a:extLst>
              <a:ext uri="{FF2B5EF4-FFF2-40B4-BE49-F238E27FC236}">
                <a16:creationId xmlns:a16="http://schemas.microsoft.com/office/drawing/2014/main" id="{02E13355-F07D-0D4F-87C2-049BD8CA21F4}"/>
              </a:ext>
            </a:extLst>
          </p:cNvPr>
          <p:cNvSpPr txBox="1"/>
          <p:nvPr/>
        </p:nvSpPr>
        <p:spPr>
          <a:xfrm>
            <a:off x="9703940" y="1071417"/>
            <a:ext cx="15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User</a:t>
            </a:r>
            <a:r>
              <a:rPr lang="sv-SE" b="1" dirty="0"/>
              <a:t> </a:t>
            </a:r>
            <a:r>
              <a:rPr lang="sv-SE" b="1" dirty="0" err="1"/>
              <a:t>Viewport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Map - Free Maps and Flags icons">
            <a:extLst>
              <a:ext uri="{FF2B5EF4-FFF2-40B4-BE49-F238E27FC236}">
                <a16:creationId xmlns:a16="http://schemas.microsoft.com/office/drawing/2014/main" id="{D3F2FB49-2F15-2A4A-843E-9C7689C21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640" y="4251590"/>
            <a:ext cx="1218364" cy="12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Kurva 39">
            <a:extLst>
              <a:ext uri="{FF2B5EF4-FFF2-40B4-BE49-F238E27FC236}">
                <a16:creationId xmlns:a16="http://schemas.microsoft.com/office/drawing/2014/main" id="{C8FF50DF-EBD0-B04C-A6CC-CD9826FFE2ED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type="triangle" w="med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ruta 40">
            <a:extLst>
              <a:ext uri="{FF2B5EF4-FFF2-40B4-BE49-F238E27FC236}">
                <a16:creationId xmlns:a16="http://schemas.microsoft.com/office/drawing/2014/main" id="{95CACB74-9688-E74B-8CFF-C1F2B4DB7EC9}"/>
              </a:ext>
            </a:extLst>
          </p:cNvPr>
          <p:cNvSpPr txBox="1"/>
          <p:nvPr/>
        </p:nvSpPr>
        <p:spPr>
          <a:xfrm>
            <a:off x="10340173" y="3762803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Realtime</a:t>
            </a:r>
            <a:r>
              <a:rPr lang="sv-SE" b="1" dirty="0"/>
              <a:t> </a:t>
            </a:r>
            <a:r>
              <a:rPr lang="sv-SE" b="1" dirty="0" err="1"/>
              <a:t>Map</a:t>
            </a:r>
            <a:endParaRPr lang="sv-SE" b="1" dirty="0"/>
          </a:p>
        </p:txBody>
      </p:sp>
      <p:sp>
        <p:nvSpPr>
          <p:cNvPr id="45" name="Rounded Rectangle 19">
            <a:extLst>
              <a:ext uri="{FF2B5EF4-FFF2-40B4-BE49-F238E27FC236}">
                <a16:creationId xmlns:a16="http://schemas.microsoft.com/office/drawing/2014/main" id="{41508FC8-4B0B-AE41-8F3E-C27BB7A84E3E}"/>
              </a:ext>
            </a:extLst>
          </p:cNvPr>
          <p:cNvSpPr/>
          <p:nvPr/>
        </p:nvSpPr>
        <p:spPr>
          <a:xfrm>
            <a:off x="8992549" y="437643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830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436210" y="2105561"/>
            <a:ext cx="11319579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Challenges and solutions,</a:t>
            </a:r>
          </a:p>
          <a:p>
            <a:r>
              <a:rPr lang="sv-SE" sz="4000" i="1" dirty="0" err="1">
                <a:latin typeface="+mn-lt"/>
              </a:rPr>
              <a:t>Dealing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with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stream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processing</a:t>
            </a:r>
            <a:r>
              <a:rPr lang="sv-SE" sz="4000" i="1" dirty="0">
                <a:latin typeface="+mn-lt"/>
              </a:rPr>
              <a:t> at </a:t>
            </a:r>
            <a:r>
              <a:rPr lang="sv-SE" sz="4000" i="1" dirty="0" err="1">
                <a:latin typeface="+mn-lt"/>
              </a:rPr>
              <a:t>scale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36876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436210" y="2105561"/>
            <a:ext cx="11319579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Avoid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excessive</a:t>
            </a:r>
            <a:r>
              <a:rPr lang="sv-SE" sz="4000" i="1" dirty="0">
                <a:latin typeface="+mn-lt"/>
              </a:rPr>
              <a:t> DB </a:t>
            </a:r>
            <a:r>
              <a:rPr lang="sv-SE" sz="4000" i="1" dirty="0" err="1">
                <a:latin typeface="+mn-lt"/>
              </a:rPr>
              <a:t>reads</a:t>
            </a:r>
            <a:endParaRPr lang="sv-SE" sz="4000" i="1" dirty="0">
              <a:latin typeface="+mn-lt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42EF711E-CDB0-DCA1-48A6-4C8F7C994112}"/>
              </a:ext>
            </a:extLst>
          </p:cNvPr>
          <p:cNvSpPr txBox="1"/>
          <p:nvPr/>
        </p:nvSpPr>
        <p:spPr>
          <a:xfrm>
            <a:off x="436209" y="2813447"/>
            <a:ext cx="11319579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 err="1">
                <a:latin typeface="+mn-lt"/>
              </a:rPr>
              <a:t>Where</a:t>
            </a:r>
            <a:r>
              <a:rPr lang="sv-SE" sz="4000" b="0" i="1" dirty="0">
                <a:latin typeface="+mn-lt"/>
              </a:rPr>
              <a:t> is ”source </a:t>
            </a:r>
            <a:r>
              <a:rPr lang="sv-SE" sz="4000" b="0" i="1" dirty="0" err="1">
                <a:latin typeface="+mn-lt"/>
              </a:rPr>
              <a:t>of</a:t>
            </a:r>
            <a:r>
              <a:rPr lang="sv-SE" sz="4000" b="0" i="1" dirty="0">
                <a:latin typeface="+mn-lt"/>
              </a:rPr>
              <a:t> </a:t>
            </a:r>
            <a:r>
              <a:rPr lang="sv-SE" sz="4000" b="0" i="1" dirty="0" err="1">
                <a:latin typeface="+mn-lt"/>
              </a:rPr>
              <a:t>truth</a:t>
            </a:r>
            <a:r>
              <a:rPr lang="sv-SE" sz="4000" b="0" i="1" dirty="0">
                <a:latin typeface="+mn-lt"/>
              </a:rPr>
              <a:t>?”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04059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099987" y="629477"/>
            <a:ext cx="2075960" cy="5599046"/>
            <a:chOff x="1099987" y="629477"/>
            <a:chExt cx="2075960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ak pil 9">
              <a:extLst>
                <a:ext uri="{FF2B5EF4-FFF2-40B4-BE49-F238E27FC236}">
                  <a16:creationId xmlns:a16="http://schemas.microsoft.com/office/drawing/2014/main" id="{745F73F9-0DBF-5F4C-90D0-AAFC2D8B01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670" y="1126434"/>
              <a:ext cx="0" cy="44991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8" name="textruta 37">
              <a:extLst>
                <a:ext uri="{FF2B5EF4-FFF2-40B4-BE49-F238E27FC236}">
                  <a16:creationId xmlns:a16="http://schemas.microsoft.com/office/drawing/2014/main" id="{F1319501-D1DD-0E49-B0FE-F4B5F6C8E32C}"/>
                </a:ext>
              </a:extLst>
            </p:cNvPr>
            <p:cNvSpPr txBox="1"/>
            <p:nvPr/>
          </p:nvSpPr>
          <p:spPr>
            <a:xfrm>
              <a:off x="1099987" y="1503401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Read</a:t>
              </a:r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252118" y="629477"/>
            <a:ext cx="2075960" cy="5599046"/>
            <a:chOff x="1099987" y="629477"/>
            <a:chExt cx="2075960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Rak pil 43">
              <a:extLst>
                <a:ext uri="{FF2B5EF4-FFF2-40B4-BE49-F238E27FC236}">
                  <a16:creationId xmlns:a16="http://schemas.microsoft.com/office/drawing/2014/main" id="{CF647526-98B9-E049-8F6E-0BF259FB6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670" y="1126434"/>
              <a:ext cx="0" cy="44991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6" name="textruta 45">
              <a:extLst>
                <a:ext uri="{FF2B5EF4-FFF2-40B4-BE49-F238E27FC236}">
                  <a16:creationId xmlns:a16="http://schemas.microsoft.com/office/drawing/2014/main" id="{03F5F7A1-EB4A-6243-BAB7-130CDBBBD467}"/>
                </a:ext>
              </a:extLst>
            </p:cNvPr>
            <p:cNvSpPr txBox="1"/>
            <p:nvPr/>
          </p:nvSpPr>
          <p:spPr>
            <a:xfrm>
              <a:off x="1099987" y="1503401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Read</a:t>
              </a:r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4943086" y="629477"/>
            <a:ext cx="2075960" cy="5599046"/>
            <a:chOff x="1099987" y="629477"/>
            <a:chExt cx="2075960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Rak pil 50">
              <a:extLst>
                <a:ext uri="{FF2B5EF4-FFF2-40B4-BE49-F238E27FC236}">
                  <a16:creationId xmlns:a16="http://schemas.microsoft.com/office/drawing/2014/main" id="{D458B063-BC93-A342-B34A-C9266E0C3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670" y="1126434"/>
              <a:ext cx="0" cy="44991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3" name="textruta 52">
              <a:extLst>
                <a:ext uri="{FF2B5EF4-FFF2-40B4-BE49-F238E27FC236}">
                  <a16:creationId xmlns:a16="http://schemas.microsoft.com/office/drawing/2014/main" id="{C22E23D4-1834-E04B-B290-5DC9BAEDA6DD}"/>
                </a:ext>
              </a:extLst>
            </p:cNvPr>
            <p:cNvSpPr txBox="1"/>
            <p:nvPr/>
          </p:nvSpPr>
          <p:spPr>
            <a:xfrm>
              <a:off x="1099987" y="1503401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Read</a:t>
              </a:r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Stateless Service</a:t>
            </a:r>
          </a:p>
        </p:txBody>
      </p:sp>
      <p:grpSp>
        <p:nvGrpSpPr>
          <p:cNvPr id="58" name="Grupp 57">
            <a:extLst>
              <a:ext uri="{FF2B5EF4-FFF2-40B4-BE49-F238E27FC236}">
                <a16:creationId xmlns:a16="http://schemas.microsoft.com/office/drawing/2014/main" id="{361B8B68-7969-CD4F-9939-5D157BEDAAAC}"/>
              </a:ext>
            </a:extLst>
          </p:cNvPr>
          <p:cNvGrpSpPr/>
          <p:nvPr/>
        </p:nvGrpSpPr>
        <p:grpSpPr>
          <a:xfrm>
            <a:off x="1379148" y="4099048"/>
            <a:ext cx="1423381" cy="687490"/>
            <a:chOff x="1379148" y="4099048"/>
            <a:chExt cx="1423381" cy="687490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59AAB26A-A5B0-294A-841C-6694A7178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48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>
              <a:extLst>
                <a:ext uri="{FF2B5EF4-FFF2-40B4-BE49-F238E27FC236}">
                  <a16:creationId xmlns:a16="http://schemas.microsoft.com/office/drawing/2014/main" id="{CBD1320E-8A27-C948-A284-957990668F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39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upp 58">
            <a:extLst>
              <a:ext uri="{FF2B5EF4-FFF2-40B4-BE49-F238E27FC236}">
                <a16:creationId xmlns:a16="http://schemas.microsoft.com/office/drawing/2014/main" id="{6755369B-1E46-D64C-9466-BAE8C5967E6A}"/>
              </a:ext>
            </a:extLst>
          </p:cNvPr>
          <p:cNvGrpSpPr/>
          <p:nvPr/>
        </p:nvGrpSpPr>
        <p:grpSpPr>
          <a:xfrm>
            <a:off x="5245129" y="4099048"/>
            <a:ext cx="1423381" cy="687490"/>
            <a:chOff x="1379148" y="4099048"/>
            <a:chExt cx="1423381" cy="687490"/>
          </a:xfrm>
        </p:grpSpPr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7D0814D8-FA41-4146-9E53-D30089001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48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C5E7A787-271D-0B45-83F7-85FB6E0E0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39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upp 61">
            <a:extLst>
              <a:ext uri="{FF2B5EF4-FFF2-40B4-BE49-F238E27FC236}">
                <a16:creationId xmlns:a16="http://schemas.microsoft.com/office/drawing/2014/main" id="{3E30BBBD-1FC5-C045-990A-7A900554F476}"/>
              </a:ext>
            </a:extLst>
          </p:cNvPr>
          <p:cNvGrpSpPr/>
          <p:nvPr/>
        </p:nvGrpSpPr>
        <p:grpSpPr>
          <a:xfrm>
            <a:off x="9540849" y="4099048"/>
            <a:ext cx="1423381" cy="687490"/>
            <a:chOff x="1379148" y="4099048"/>
            <a:chExt cx="1423381" cy="687490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DA6FA6DF-7040-9A49-A199-FA7EB2319A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48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D5B54817-D02F-C147-B014-9201BB293B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39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textruta 64">
            <a:extLst>
              <a:ext uri="{FF2B5EF4-FFF2-40B4-BE49-F238E27FC236}">
                <a16:creationId xmlns:a16="http://schemas.microsoft.com/office/drawing/2014/main" id="{7DCA2852-2CE8-C246-85C9-59E2195D3222}"/>
              </a:ext>
            </a:extLst>
          </p:cNvPr>
          <p:cNvSpPr txBox="1"/>
          <p:nvPr/>
        </p:nvSpPr>
        <p:spPr>
          <a:xfrm>
            <a:off x="1302473" y="567692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Source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truth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2362364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524000" y="629477"/>
            <a:ext cx="1651947" cy="5599046"/>
            <a:chOff x="1524000" y="629477"/>
            <a:chExt cx="1651947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367099" y="629477"/>
            <a:ext cx="1651947" cy="5599046"/>
            <a:chOff x="1524000" y="629477"/>
            <a:chExt cx="1651947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557E8ECF-43B6-064C-85CF-3DDE7E067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C668E6E0-DD5F-0446-A60B-89AE0A707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CE9BEE-1BE5-F24A-B7E2-5F0833B8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74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ruta 32">
            <a:extLst>
              <a:ext uri="{FF2B5EF4-FFF2-40B4-BE49-F238E27FC236}">
                <a16:creationId xmlns:a16="http://schemas.microsoft.com/office/drawing/2014/main" id="{C3C4539C-6D3B-DA42-90FA-3ED6A8D1FE01}"/>
              </a:ext>
            </a:extLst>
          </p:cNvPr>
          <p:cNvSpPr txBox="1"/>
          <p:nvPr/>
        </p:nvSpPr>
        <p:spPr>
          <a:xfrm>
            <a:off x="1647852" y="307247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Source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truth</a:t>
            </a:r>
            <a:endParaRPr lang="sv-SE" b="1" dirty="0"/>
          </a:p>
        </p:txBody>
      </p:sp>
      <p:sp>
        <p:nvSpPr>
          <p:cNvPr id="34" name="textruta 33">
            <a:extLst>
              <a:ext uri="{FF2B5EF4-FFF2-40B4-BE49-F238E27FC236}">
                <a16:creationId xmlns:a16="http://schemas.microsoft.com/office/drawing/2014/main" id="{3B130201-0BCC-2F47-B267-C71F0E42E625}"/>
              </a:ext>
            </a:extLst>
          </p:cNvPr>
          <p:cNvSpPr txBox="1"/>
          <p:nvPr/>
        </p:nvSpPr>
        <p:spPr>
          <a:xfrm>
            <a:off x="316285" y="6211959"/>
            <a:ext cx="428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Never </a:t>
            </a:r>
            <a:r>
              <a:rPr lang="sv-SE" b="1" dirty="0" err="1"/>
              <a:t>interact</a:t>
            </a:r>
            <a:r>
              <a:rPr lang="sv-SE" b="1" dirty="0"/>
              <a:t> </a:t>
            </a:r>
            <a:r>
              <a:rPr lang="sv-SE" b="1" dirty="0" err="1"/>
              <a:t>with</a:t>
            </a:r>
            <a:r>
              <a:rPr lang="sv-SE" b="1" dirty="0"/>
              <a:t> the DB from </a:t>
            </a:r>
            <a:r>
              <a:rPr lang="sv-SE" b="1" dirty="0" err="1"/>
              <a:t>elsewhere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512264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524000" y="629477"/>
            <a:ext cx="1651947" cy="5599046"/>
            <a:chOff x="1524000" y="629477"/>
            <a:chExt cx="1651947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367099" y="629477"/>
            <a:ext cx="1651947" cy="5599046"/>
            <a:chOff x="1524000" y="629477"/>
            <a:chExt cx="1651947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557E8ECF-43B6-064C-85CF-3DDE7E067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C668E6E0-DD5F-0446-A60B-89AE0A707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CE9BEE-1BE5-F24A-B7E2-5F0833B8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74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ruta 32">
            <a:extLst>
              <a:ext uri="{FF2B5EF4-FFF2-40B4-BE49-F238E27FC236}">
                <a16:creationId xmlns:a16="http://schemas.microsoft.com/office/drawing/2014/main" id="{C3C4539C-6D3B-DA42-90FA-3ED6A8D1FE01}"/>
              </a:ext>
            </a:extLst>
          </p:cNvPr>
          <p:cNvSpPr txBox="1"/>
          <p:nvPr/>
        </p:nvSpPr>
        <p:spPr>
          <a:xfrm>
            <a:off x="1647852" y="307247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Source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truth</a:t>
            </a:r>
            <a:endParaRPr lang="sv-SE" b="1" dirty="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C2D2E08-F02D-9C44-9DD5-91FE2C4EE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48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CB4E5C3-AE79-644D-A4BA-AEDF7DA0D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2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9516F1E-4A81-2444-852E-E68A69ADD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70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4705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436210" y="2105561"/>
            <a:ext cx="11319579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Avoid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excessive</a:t>
            </a:r>
            <a:r>
              <a:rPr lang="sv-SE" sz="4000" i="1" dirty="0">
                <a:latin typeface="+mn-lt"/>
              </a:rPr>
              <a:t> DB </a:t>
            </a:r>
            <a:r>
              <a:rPr lang="sv-SE" sz="4000" i="1" dirty="0" err="1">
                <a:latin typeface="+mn-lt"/>
              </a:rPr>
              <a:t>writes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6065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31543" y="3542589"/>
            <a:ext cx="3998037" cy="1232309"/>
          </a:xfrm>
          <a:prstGeom prst="ellipse">
            <a:avLst/>
          </a:prstGeom>
          <a:gradFill flip="none" rotWithShape="1">
            <a:gsLst>
              <a:gs pos="69000">
                <a:schemeClr val="bg1">
                  <a:alpha val="0"/>
                </a:schemeClr>
              </a:gs>
              <a:gs pos="18000">
                <a:schemeClr val="bg1">
                  <a:alpha val="23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95" y="2132684"/>
            <a:ext cx="2456901" cy="2365453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CC34A0BF-A563-185A-F470-4EAF8A532899}"/>
              </a:ext>
            </a:extLst>
          </p:cNvPr>
          <p:cNvSpPr txBox="1"/>
          <p:nvPr/>
        </p:nvSpPr>
        <p:spPr>
          <a:xfrm>
            <a:off x="0" y="2687932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6600" dirty="0" err="1">
                <a:latin typeface="Arial Rounded MT Bold" panose="020F0704030504030204" pitchFamily="34" charset="77"/>
              </a:rPr>
              <a:t>Actor</a:t>
            </a:r>
            <a:r>
              <a:rPr lang="sv-SE" sz="6600" dirty="0">
                <a:latin typeface="Arial Rounded MT Bold" panose="020F0704030504030204" pitchFamily="34" charset="77"/>
              </a:rPr>
              <a:t> </a:t>
            </a:r>
            <a:r>
              <a:rPr lang="sv-SE" sz="6600" dirty="0" err="1">
                <a:latin typeface="Arial Rounded MT Bold" panose="020F0704030504030204" pitchFamily="34" charset="77"/>
              </a:rPr>
              <a:t>Model</a:t>
            </a:r>
            <a:endParaRPr lang="sv-SE" sz="6600" dirty="0">
              <a:latin typeface="Arial Rounded MT Bold" panose="020F0704030504030204" pitchFamily="34" charset="77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C5D69C-3AC2-7C0F-E6D4-DF5C17E23B49}"/>
              </a:ext>
            </a:extLst>
          </p:cNvPr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sv-SE" sz="2400" dirty="0">
                <a:solidFill>
                  <a:srgbClr val="FFE699"/>
                </a:solidFill>
              </a:rPr>
              <a:t>A </a:t>
            </a:r>
            <a:r>
              <a:rPr lang="sv-SE" sz="2400" dirty="0" err="1">
                <a:solidFill>
                  <a:srgbClr val="FFE699"/>
                </a:solidFill>
              </a:rPr>
              <a:t>programming</a:t>
            </a:r>
            <a:r>
              <a:rPr lang="sv-SE" sz="2400" dirty="0">
                <a:solidFill>
                  <a:srgbClr val="FFE699"/>
                </a:solidFill>
              </a:rPr>
              <a:t> paradigm</a:t>
            </a:r>
          </a:p>
        </p:txBody>
      </p:sp>
    </p:spTree>
    <p:extLst>
      <p:ext uri="{BB962C8B-B14F-4D97-AF65-F5344CB8AC3E}">
        <p14:creationId xmlns:p14="http://schemas.microsoft.com/office/powerpoint/2010/main" val="2478674398"/>
      </p:ext>
    </p:extLst>
  </p:cSld>
  <p:clrMapOvr>
    <a:masterClrMapping/>
  </p:clrMapOvr>
  <p:transition spd="slow">
    <p:push dir="u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634840" y="629477"/>
            <a:ext cx="957763" cy="2643810"/>
            <a:chOff x="1634840" y="629477"/>
            <a:chExt cx="957763" cy="2643810"/>
          </a:xfrm>
        </p:grpSpPr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09384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477939" y="629477"/>
            <a:ext cx="957763" cy="2988366"/>
            <a:chOff x="1634840" y="629477"/>
            <a:chExt cx="957763" cy="2988366"/>
          </a:xfrm>
        </p:grpSpPr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43840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sp>
        <p:nvSpPr>
          <p:cNvPr id="4" name="Ellips 3">
            <a:extLst>
              <a:ext uri="{FF2B5EF4-FFF2-40B4-BE49-F238E27FC236}">
                <a16:creationId xmlns:a16="http://schemas.microsoft.com/office/drawing/2014/main" id="{C66CE9FF-FC0C-714A-874A-8AB79E4FD113}"/>
              </a:ext>
            </a:extLst>
          </p:cNvPr>
          <p:cNvSpPr/>
          <p:nvPr/>
        </p:nvSpPr>
        <p:spPr>
          <a:xfrm rot="16200000">
            <a:off x="5095429" y="-4279164"/>
            <a:ext cx="2279372" cy="11208764"/>
          </a:xfrm>
          <a:prstGeom prst="ellipse">
            <a:avLst/>
          </a:prstGeom>
          <a:noFill/>
          <a:ln w="50800">
            <a:solidFill>
              <a:srgbClr val="FF4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8E3C6D3-4E3B-5449-AAEE-ED76450E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02" y="4092421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2248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634840" y="629477"/>
            <a:ext cx="957763" cy="2643810"/>
            <a:chOff x="1634840" y="629477"/>
            <a:chExt cx="957763" cy="2643810"/>
          </a:xfrm>
        </p:grpSpPr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09384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477939" y="629477"/>
            <a:ext cx="957763" cy="2988366"/>
            <a:chOff x="1634840" y="629477"/>
            <a:chExt cx="957763" cy="2988366"/>
          </a:xfrm>
        </p:grpSpPr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43840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sp>
        <p:nvSpPr>
          <p:cNvPr id="4" name="Ellips 3">
            <a:extLst>
              <a:ext uri="{FF2B5EF4-FFF2-40B4-BE49-F238E27FC236}">
                <a16:creationId xmlns:a16="http://schemas.microsoft.com/office/drawing/2014/main" id="{C66CE9FF-FC0C-714A-874A-8AB79E4FD113}"/>
              </a:ext>
            </a:extLst>
          </p:cNvPr>
          <p:cNvSpPr/>
          <p:nvPr/>
        </p:nvSpPr>
        <p:spPr>
          <a:xfrm rot="16200000">
            <a:off x="5095429" y="-4279164"/>
            <a:ext cx="2279372" cy="11208764"/>
          </a:xfrm>
          <a:prstGeom prst="ellipse">
            <a:avLst/>
          </a:prstGeom>
          <a:noFill/>
          <a:ln w="50800">
            <a:solidFill>
              <a:srgbClr val="FF4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8E3C6D3-4E3B-5449-AAEE-ED76450E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02" y="4092421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62F31ED1-5E59-B840-BBFB-4251C9525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48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942B7DC4-906C-454C-AD5F-CC5643E00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427AE00-B4CF-B748-95C1-E4CBDC365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2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7FF1A3D8-2B4B-6F4C-BF8E-406EB1A31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DCF4B40-02CE-E645-BAEE-C898BEF88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226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0097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Arial Rounded MT Bold" panose="020F0704030504030204" pitchFamily="34" charset="77"/>
              </a:rPr>
              <a:t>Solution: </a:t>
            </a:r>
            <a:r>
              <a:rPr lang="sv-SE" sz="4000" i="1" dirty="0" err="1">
                <a:latin typeface="Arial Rounded MT Bold" panose="020F0704030504030204" pitchFamily="34" charset="77"/>
              </a:rPr>
              <a:t>Envelope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Pattern</a:t>
            </a:r>
            <a:endParaRPr lang="sv-SE" sz="4000" i="1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725129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luster Events">
            <a:extLst>
              <a:ext uri="{FF2B5EF4-FFF2-40B4-BE49-F238E27FC236}">
                <a16:creationId xmlns:a16="http://schemas.microsoft.com/office/drawing/2014/main" id="{2976735F-2014-9842-85A6-E2098B2AC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8359" r="2688" b="17117"/>
          <a:stretch/>
        </p:blipFill>
        <p:spPr bwMode="auto">
          <a:xfrm>
            <a:off x="377190" y="2240281"/>
            <a:ext cx="11487150" cy="212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1037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luster Events">
            <a:extLst>
              <a:ext uri="{FF2B5EF4-FFF2-40B4-BE49-F238E27FC236}">
                <a16:creationId xmlns:a16="http://schemas.microsoft.com/office/drawing/2014/main" id="{9DDC39E9-CDD5-C648-A237-ED3E4B46E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6756" r="1843" b="11108"/>
          <a:stretch/>
        </p:blipFill>
        <p:spPr bwMode="auto">
          <a:xfrm>
            <a:off x="320040" y="2194559"/>
            <a:ext cx="1164717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8700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luster Events">
            <a:extLst>
              <a:ext uri="{FF2B5EF4-FFF2-40B4-BE49-F238E27FC236}">
                <a16:creationId xmlns:a16="http://schemas.microsoft.com/office/drawing/2014/main" id="{91010490-3E33-C74C-978F-E2222AEEA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" t="5752" r="1000" b="8487"/>
          <a:stretch/>
        </p:blipFill>
        <p:spPr bwMode="auto">
          <a:xfrm>
            <a:off x="160020" y="2160271"/>
            <a:ext cx="1191006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0869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luster Events">
            <a:extLst>
              <a:ext uri="{FF2B5EF4-FFF2-40B4-BE49-F238E27FC236}">
                <a16:creationId xmlns:a16="http://schemas.microsoft.com/office/drawing/2014/main" id="{37019D68-E206-2348-8A63-99412A466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" t="2259" r="4938" b="7379"/>
          <a:stretch/>
        </p:blipFill>
        <p:spPr bwMode="auto">
          <a:xfrm>
            <a:off x="331470" y="1737359"/>
            <a:ext cx="112585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3932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luster Events">
            <a:extLst>
              <a:ext uri="{FF2B5EF4-FFF2-40B4-BE49-F238E27FC236}">
                <a16:creationId xmlns:a16="http://schemas.microsoft.com/office/drawing/2014/main" id="{EDA61007-0533-594F-8464-E49B98B57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" t="1921" r="2219" b="2894"/>
          <a:stretch/>
        </p:blipFill>
        <p:spPr bwMode="auto">
          <a:xfrm>
            <a:off x="320040" y="685800"/>
            <a:ext cx="1160145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6116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luster Events">
            <a:extLst>
              <a:ext uri="{FF2B5EF4-FFF2-40B4-BE49-F238E27FC236}">
                <a16:creationId xmlns:a16="http://schemas.microsoft.com/office/drawing/2014/main" id="{497552D8-0536-FC41-929D-AFCBA8419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" t="4841" r="2687" b="7054"/>
          <a:stretch/>
        </p:blipFill>
        <p:spPr bwMode="auto">
          <a:xfrm>
            <a:off x="217170" y="1828799"/>
            <a:ext cx="11647170" cy="312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285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Concurrency</a:t>
            </a:r>
            <a:r>
              <a:rPr lang="sv-SE" sz="4000" i="1" dirty="0">
                <a:latin typeface="+mn-lt"/>
              </a:rPr>
              <a:t> management</a:t>
            </a:r>
          </a:p>
        </p:txBody>
      </p:sp>
    </p:spTree>
    <p:extLst>
      <p:ext uri="{BB962C8B-B14F-4D97-AF65-F5344CB8AC3E}">
        <p14:creationId xmlns:p14="http://schemas.microsoft.com/office/powerpoint/2010/main" val="2242973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triangl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dc90df87-36f1-4586-bce0-8a0e230fa5e3" Revision="1" Stencil="System.MyShapes" StencilVersion="1.0"/>
</Control>
</file>

<file path=customXml/item2.xml><?xml version="1.0" encoding="utf-8"?>
<Control xmlns="http://schemas.microsoft.com/VisualStudio/2011/storyboarding/control">
  <Id Name="44a0c100-6804-4ba7-b49b-e7ac250487c7" Revision="1" Stencil="System.MyShapes" StencilVersion="1.0"/>
</Control>
</file>

<file path=customXml/itemProps1.xml><?xml version="1.0" encoding="utf-8"?>
<ds:datastoreItem xmlns:ds="http://schemas.openxmlformats.org/officeDocument/2006/customXml" ds:itemID="{CDA122B6-4EED-4C79-89A6-6B2CCEF25CD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628A903-7748-4EDB-A72A-3ECFEA25BB5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21679</TotalTime>
  <Words>1895</Words>
  <Application>Microsoft Macintosh PowerPoint</Application>
  <PresentationFormat>Bredbild</PresentationFormat>
  <Paragraphs>658</Paragraphs>
  <Slides>111</Slides>
  <Notes>35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111</vt:i4>
      </vt:variant>
    </vt:vector>
  </HeadingPairs>
  <TitlesOfParts>
    <vt:vector size="119" baseType="lpstr">
      <vt:lpstr>-apple-system</vt:lpstr>
      <vt:lpstr>Arial</vt:lpstr>
      <vt:lpstr>Arial Rounded MT Bold</vt:lpstr>
      <vt:lpstr>Calibri</vt:lpstr>
      <vt:lpstr>Calibri Light</vt:lpstr>
      <vt:lpstr>Lobster Two</vt:lpstr>
      <vt:lpstr>Office Theme</vt:lpstr>
      <vt:lpstr>2_Office Theme</vt:lpstr>
      <vt:lpstr>PowerPoint-presentation</vt:lpstr>
      <vt:lpstr>Scaling up and out with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Actor Model</vt:lpstr>
      <vt:lpstr>PowerPoint-presentation</vt:lpstr>
      <vt:lpstr>Actor Model</vt:lpstr>
      <vt:lpstr>OOP vs. Actor Model</vt:lpstr>
      <vt:lpstr>Scale Up</vt:lpstr>
      <vt:lpstr>PowerPoint-presentation</vt:lpstr>
      <vt:lpstr>PowerPoint-presentation</vt:lpstr>
      <vt:lpstr>Scale Out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Messaging</vt:lpstr>
      <vt:lpstr>Messaging</vt:lpstr>
      <vt:lpstr>Messaging</vt:lpstr>
      <vt:lpstr>Messaging</vt:lpstr>
      <vt:lpstr>Messaging</vt:lpstr>
      <vt:lpstr>PowerPoint-presentation</vt:lpstr>
      <vt:lpstr>Messaging</vt:lpstr>
      <vt:lpstr>PowerPoint-presentation</vt:lpstr>
      <vt:lpstr>Messaging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Behaviors</vt:lpstr>
      <vt:lpstr>Behaviors</vt:lpstr>
      <vt:lpstr>PowerPoint-presentation</vt:lpstr>
      <vt:lpstr>Routers</vt:lpstr>
      <vt:lpstr>Group Routers</vt:lpstr>
      <vt:lpstr>Pool Routers</vt:lpstr>
      <vt:lpstr>Round Robin Routing</vt:lpstr>
      <vt:lpstr>Random Routing</vt:lpstr>
      <vt:lpstr>Broadcast Routng</vt:lpstr>
      <vt:lpstr>Consistent Hash Routing</vt:lpstr>
      <vt:lpstr>Consistent Hash Routing</vt:lpstr>
      <vt:lpstr>PowerPoint-presentation</vt:lpstr>
      <vt:lpstr>Middleware</vt:lpstr>
      <vt:lpstr>Middleware</vt:lpstr>
      <vt:lpstr>Middleware</vt:lpstr>
      <vt:lpstr>Persistence</vt:lpstr>
      <vt:lpstr>Patterns</vt:lpstr>
      <vt:lpstr>Patterns</vt:lpstr>
      <vt:lpstr>Patterns</vt:lpstr>
      <vt:lpstr>Patterns</vt:lpstr>
      <vt:lpstr>Patterns</vt:lpstr>
      <vt:lpstr>Patterns</vt:lpstr>
      <vt:lpstr>Patterns</vt:lpstr>
      <vt:lpstr>Patterns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Virtual Actors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Johansson</cp:lastModifiedBy>
  <cp:revision>2438</cp:revision>
  <dcterms:created xsi:type="dcterms:W3CDTF">2014-06-11T19:04:29Z</dcterms:created>
  <dcterms:modified xsi:type="dcterms:W3CDTF">2023-02-14T08:20:07Z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